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charts/chart11.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notesSlides/notesSlide13.xml" ContentType="application/vnd.openxmlformats-officedocument.presentationml.notesSl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9.xml" ContentType="application/vnd.openxmlformats-officedocument.drawingml.chartshapes+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0.xml" ContentType="application/vnd.openxmlformats-officedocument.drawingml.chartshapes+xml"/>
  <Override PartName="/ppt/notesSlides/notesSlide15.xml" ContentType="application/vnd.openxmlformats-officedocument.presentationml.notesSlid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1.xml" ContentType="application/vnd.openxmlformats-officedocument.drawingml.chartshapes+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2.xml" ContentType="application/vnd.openxmlformats-officedocument.drawingml.chartshapes+xml"/>
  <Override PartName="/ppt/notesSlides/notesSlide16.xml" ContentType="application/vnd.openxmlformats-officedocument.presentationml.notesSlide+xml"/>
  <Override PartName="/ppt/charts/chart22.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3.xml" ContentType="application/vnd.openxmlformats-officedocument.drawingml.chartshapes+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4.xml" ContentType="application/vnd.openxmlformats-officedocument.drawingml.chartshapes+xml"/>
  <Override PartName="/ppt/notesSlides/notesSlide17.xml" ContentType="application/vnd.openxmlformats-officedocument.presentationml.notesSlide+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8.xml" ContentType="application/vnd.openxmlformats-officedocument.presentationml.notesSlide+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2.xml" ContentType="application/vnd.openxmlformats-officedocument.drawingml.chart+xml"/>
  <Override PartName="/ppt/theme/themeOverride8.xml" ContentType="application/vnd.openxmlformats-officedocument.themeOverride+xml"/>
  <Override PartName="/ppt/notesSlides/notesSlide22.xml" ContentType="application/vnd.openxmlformats-officedocument.presentationml.notesSlide+xml"/>
  <Override PartName="/ppt/charts/chart33.xml" ContentType="application/vnd.openxmlformats-officedocument.drawingml.chart+xml"/>
  <Override PartName="/ppt/theme/themeOverride9.xml" ContentType="application/vnd.openxmlformats-officedocument.themeOverride+xml"/>
  <Override PartName="/ppt/notesSlides/notesSlide23.xml" ContentType="application/vnd.openxmlformats-officedocument.presentationml.notesSlide+xml"/>
  <Override PartName="/ppt/charts/chart3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5.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4.xml" ContentType="application/vnd.openxmlformats-officedocument.presentationml.notesSlide+xml"/>
  <Override PartName="/ppt/charts/chart36.xml" ContentType="application/vnd.openxmlformats-officedocument.drawingml.chart+xml"/>
  <Override PartName="/ppt/theme/themeOverride10.xml" ContentType="application/vnd.openxmlformats-officedocument.themeOverride+xml"/>
  <Override PartName="/ppt/charts/chart37.xml" ContentType="application/vnd.openxmlformats-officedocument.drawingml.chart+xml"/>
  <Override PartName="/ppt/theme/themeOverride11.xml" ContentType="application/vnd.openxmlformats-officedocument.themeOverride+xml"/>
  <Override PartName="/ppt/notesSlides/notesSlide25.xml" ContentType="application/vnd.openxmlformats-officedocument.presentationml.notesSlid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78" r:id="rId3"/>
    <p:sldId id="262" r:id="rId4"/>
    <p:sldId id="277" r:id="rId5"/>
    <p:sldId id="280" r:id="rId6"/>
    <p:sldId id="279" r:id="rId7"/>
    <p:sldId id="261" r:id="rId8"/>
    <p:sldId id="281" r:id="rId9"/>
    <p:sldId id="282" r:id="rId10"/>
    <p:sldId id="283" r:id="rId11"/>
    <p:sldId id="284" r:id="rId12"/>
    <p:sldId id="285" r:id="rId13"/>
    <p:sldId id="286" r:id="rId14"/>
    <p:sldId id="287" r:id="rId15"/>
    <p:sldId id="288" r:id="rId16"/>
    <p:sldId id="289" r:id="rId17"/>
    <p:sldId id="292" r:id="rId18"/>
    <p:sldId id="293" r:id="rId19"/>
    <p:sldId id="291" r:id="rId20"/>
    <p:sldId id="294" r:id="rId21"/>
    <p:sldId id="295" r:id="rId22"/>
    <p:sldId id="297" r:id="rId23"/>
    <p:sldId id="298" r:id="rId24"/>
    <p:sldId id="299" r:id="rId25"/>
    <p:sldId id="296" r:id="rId26"/>
    <p:sldId id="300" r:id="rId27"/>
  </p:sldIdLst>
  <p:sldSz cx="9906000" cy="6858000" type="A4"/>
  <p:notesSz cx="6858000" cy="9144000"/>
  <p:defaultTextStyle>
    <a:defPPr>
      <a:defRPr lang="ja-JP"/>
    </a:defPPr>
    <a:lvl1pPr marL="0" algn="l" defTabSz="441145" rtl="0" eaLnBrk="1" latinLnBrk="0" hangingPunct="1">
      <a:defRPr kumimoji="1" sz="1745" kern="1200">
        <a:solidFill>
          <a:schemeClr val="tx1"/>
        </a:solidFill>
        <a:latin typeface="+mn-lt"/>
        <a:ea typeface="+mn-ea"/>
        <a:cs typeface="+mn-cs"/>
      </a:defRPr>
    </a:lvl1pPr>
    <a:lvl2pPr marL="441145" algn="l" defTabSz="441145" rtl="0" eaLnBrk="1" latinLnBrk="0" hangingPunct="1">
      <a:defRPr kumimoji="1" sz="1745" kern="1200">
        <a:solidFill>
          <a:schemeClr val="tx1"/>
        </a:solidFill>
        <a:latin typeface="+mn-lt"/>
        <a:ea typeface="+mn-ea"/>
        <a:cs typeface="+mn-cs"/>
      </a:defRPr>
    </a:lvl2pPr>
    <a:lvl3pPr marL="882290" algn="l" defTabSz="441145" rtl="0" eaLnBrk="1" latinLnBrk="0" hangingPunct="1">
      <a:defRPr kumimoji="1" sz="1745" kern="1200">
        <a:solidFill>
          <a:schemeClr val="tx1"/>
        </a:solidFill>
        <a:latin typeface="+mn-lt"/>
        <a:ea typeface="+mn-ea"/>
        <a:cs typeface="+mn-cs"/>
      </a:defRPr>
    </a:lvl3pPr>
    <a:lvl4pPr marL="1323435" algn="l" defTabSz="441145" rtl="0" eaLnBrk="1" latinLnBrk="0" hangingPunct="1">
      <a:defRPr kumimoji="1" sz="1745" kern="1200">
        <a:solidFill>
          <a:schemeClr val="tx1"/>
        </a:solidFill>
        <a:latin typeface="+mn-lt"/>
        <a:ea typeface="+mn-ea"/>
        <a:cs typeface="+mn-cs"/>
      </a:defRPr>
    </a:lvl4pPr>
    <a:lvl5pPr marL="1764580" algn="l" defTabSz="441145" rtl="0" eaLnBrk="1" latinLnBrk="0" hangingPunct="1">
      <a:defRPr kumimoji="1" sz="1745" kern="1200">
        <a:solidFill>
          <a:schemeClr val="tx1"/>
        </a:solidFill>
        <a:latin typeface="+mn-lt"/>
        <a:ea typeface="+mn-ea"/>
        <a:cs typeface="+mn-cs"/>
      </a:defRPr>
    </a:lvl5pPr>
    <a:lvl6pPr marL="2205725" algn="l" defTabSz="441145" rtl="0" eaLnBrk="1" latinLnBrk="0" hangingPunct="1">
      <a:defRPr kumimoji="1" sz="1745" kern="1200">
        <a:solidFill>
          <a:schemeClr val="tx1"/>
        </a:solidFill>
        <a:latin typeface="+mn-lt"/>
        <a:ea typeface="+mn-ea"/>
        <a:cs typeface="+mn-cs"/>
      </a:defRPr>
    </a:lvl6pPr>
    <a:lvl7pPr marL="2646871" algn="l" defTabSz="441145" rtl="0" eaLnBrk="1" latinLnBrk="0" hangingPunct="1">
      <a:defRPr kumimoji="1" sz="1745" kern="1200">
        <a:solidFill>
          <a:schemeClr val="tx1"/>
        </a:solidFill>
        <a:latin typeface="+mn-lt"/>
        <a:ea typeface="+mn-ea"/>
        <a:cs typeface="+mn-cs"/>
      </a:defRPr>
    </a:lvl7pPr>
    <a:lvl8pPr marL="3088015" algn="l" defTabSz="441145" rtl="0" eaLnBrk="1" latinLnBrk="0" hangingPunct="1">
      <a:defRPr kumimoji="1" sz="1745" kern="1200">
        <a:solidFill>
          <a:schemeClr val="tx1"/>
        </a:solidFill>
        <a:latin typeface="+mn-lt"/>
        <a:ea typeface="+mn-ea"/>
        <a:cs typeface="+mn-cs"/>
      </a:defRPr>
    </a:lvl8pPr>
    <a:lvl9pPr marL="3529161" algn="l" defTabSz="441145" rtl="0" eaLnBrk="1" latinLnBrk="0" hangingPunct="1">
      <a:defRPr kumimoji="1" sz="174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08" userDrawn="1">
          <p15:clr>
            <a:srgbClr val="A4A3A4"/>
          </p15:clr>
        </p15:guide>
        <p15:guide id="2" pos="31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D7D"/>
    <a:srgbClr val="F0F5CB"/>
    <a:srgbClr val="D0DF53"/>
    <a:srgbClr val="94CEBE"/>
    <a:srgbClr val="0099CC"/>
    <a:srgbClr val="68B984"/>
    <a:srgbClr val="800000"/>
    <a:srgbClr val="FFE7FF"/>
    <a:srgbClr val="FF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7E82A1-2D48-4778-A69B-61BAD6025469}" v="2" dt="2025-09-08T08:24:54.654"/>
  </p1510:revLst>
</p1510:revInfo>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中間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034E78-7F5D-4C2E-B375-FC64B27BC917}" styleName="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DBED569-4797-4DF1-A0F4-6AAB3CD982D8}" styleName="淡色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B9631B5-78F2-41C9-869B-9F39066F8104}" styleName="中間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中間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C89EF96-8CEA-46FF-86C4-4CE0E7609802}" styleName="淡色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9" autoAdjust="0"/>
    <p:restoredTop sz="86780" autoAdjust="0"/>
  </p:normalViewPr>
  <p:slideViewPr>
    <p:cSldViewPr snapToGrid="0" snapToObjects="1" showGuides="1">
      <p:cViewPr varScale="1">
        <p:scale>
          <a:sx n="96" d="100"/>
          <a:sy n="96" d="100"/>
        </p:scale>
        <p:origin x="1842" y="78"/>
      </p:cViewPr>
      <p:guideLst>
        <p:guide orient="horz" pos="1508"/>
        <p:guide pos="31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8.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4.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7.xml"/><Relationship Id="rId1" Type="http://schemas.microsoft.com/office/2011/relationships/chartStyle" Target="style1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8.xml"/><Relationship Id="rId1" Type="http://schemas.microsoft.com/office/2011/relationships/chartStyle" Target="style1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9.xml"/><Relationship Id="rId1" Type="http://schemas.microsoft.com/office/2011/relationships/chartStyle" Target="style1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0.xml"/><Relationship Id="rId1" Type="http://schemas.microsoft.com/office/2011/relationships/chartStyle" Target="style20.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1.xml"/><Relationship Id="rId1" Type="http://schemas.microsoft.com/office/2011/relationships/chartStyle" Target="style2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3.xml"/><Relationship Id="rId1" Type="http://schemas.microsoft.com/office/2011/relationships/chartStyle" Target="style23.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8.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5.xml"/><Relationship Id="rId1" Type="http://schemas.microsoft.com/office/2011/relationships/chartStyle" Target="style25.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6.xml"/><Relationship Id="rId1" Type="http://schemas.microsoft.com/office/2011/relationships/chartStyle" Target="style26.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10.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1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noProof="0" dirty="0"/>
              <a:t>こんにゃくの認知度（アメリカ）</a:t>
            </a:r>
            <a:endParaRPr lang="ja-JP" sz="1400" noProof="0" dirty="0"/>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2134448601863024"/>
          <c:y val="0.22506794288058665"/>
          <c:w val="0.62346339494222536"/>
          <c:h val="0.68760214774765116"/>
        </c:manualLayout>
      </c:layout>
      <c:pieChart>
        <c:varyColors val="1"/>
        <c:ser>
          <c:idx val="0"/>
          <c:order val="0"/>
          <c:tx>
            <c:strRef>
              <c:f>Sheet1!$B$1</c:f>
              <c:strCache>
                <c:ptCount val="1"/>
                <c:pt idx="0">
                  <c:v>アメリカ（n=218）</c:v>
                </c:pt>
              </c:strCache>
            </c:strRef>
          </c:tx>
          <c:dPt>
            <c:idx val="0"/>
            <c:bubble3D val="0"/>
            <c:spPr>
              <a:solidFill>
                <a:srgbClr val="4AB1B5"/>
              </a:solidFill>
              <a:ln w="19050">
                <a:solidFill>
                  <a:schemeClr val="lt1"/>
                </a:solidFill>
              </a:ln>
              <a:effectLst/>
            </c:spPr>
            <c:extLst>
              <c:ext xmlns:c16="http://schemas.microsoft.com/office/drawing/2014/chart" uri="{C3380CC4-5D6E-409C-BE32-E72D297353CC}">
                <c16:uniqueId val="{00000001-3B80-4537-8D91-4568570E429A}"/>
              </c:ext>
            </c:extLst>
          </c:dPt>
          <c:dPt>
            <c:idx val="1"/>
            <c:bubble3D val="0"/>
            <c:spPr>
              <a:solidFill>
                <a:srgbClr val="128D7D"/>
              </a:solidFill>
              <a:ln w="19050">
                <a:solidFill>
                  <a:schemeClr val="lt1"/>
                </a:solidFill>
              </a:ln>
              <a:effectLst/>
            </c:spPr>
            <c:extLst>
              <c:ext xmlns:c16="http://schemas.microsoft.com/office/drawing/2014/chart" uri="{C3380CC4-5D6E-409C-BE32-E72D297353CC}">
                <c16:uniqueId val="{00000003-3B80-4537-8D91-4568570E429A}"/>
              </c:ext>
            </c:extLst>
          </c:dPt>
          <c:dPt>
            <c:idx val="2"/>
            <c:bubble3D val="0"/>
            <c:spPr>
              <a:solidFill>
                <a:srgbClr val="68B984"/>
              </a:solidFill>
              <a:ln w="19050">
                <a:solidFill>
                  <a:schemeClr val="lt1"/>
                </a:solidFill>
              </a:ln>
              <a:effectLst/>
            </c:spPr>
            <c:extLst>
              <c:ext xmlns:c16="http://schemas.microsoft.com/office/drawing/2014/chart" uri="{C3380CC4-5D6E-409C-BE32-E72D297353CC}">
                <c16:uniqueId val="{00000005-3B80-4537-8D91-4568570E429A}"/>
              </c:ext>
            </c:extLst>
          </c:dPt>
          <c:dPt>
            <c:idx val="3"/>
            <c:bubble3D val="0"/>
            <c:spPr>
              <a:solidFill>
                <a:srgbClr val="0099CC"/>
              </a:solidFill>
              <a:ln w="19050">
                <a:solidFill>
                  <a:schemeClr val="lt1"/>
                </a:solidFill>
              </a:ln>
              <a:effectLst/>
            </c:spPr>
            <c:extLst>
              <c:ext xmlns:c16="http://schemas.microsoft.com/office/drawing/2014/chart" uri="{C3380CC4-5D6E-409C-BE32-E72D297353CC}">
                <c16:uniqueId val="{00000007-3B80-4537-8D91-4568570E429A}"/>
              </c:ext>
            </c:extLst>
          </c:dPt>
          <c:dLbls>
            <c:dLbl>
              <c:idx val="0"/>
              <c:layout>
                <c:manualLayout>
                  <c:x val="-0.19480614468395419"/>
                  <c:y val="-2.3124395910358059E-2"/>
                </c:manualLayout>
              </c:layout>
              <c:spPr>
                <a:noFill/>
                <a:ln>
                  <a:noFill/>
                </a:ln>
                <a:effectLst/>
              </c:spPr>
              <c:txPr>
                <a:bodyPr rot="0" spcFirstLastPara="1" vertOverflow="ellipsis" vert="horz" wrap="square" lIns="38100" tIns="19050" rIns="38100" bIns="19050" anchor="ctr" anchorCtr="1">
                  <a:noAutofit/>
                </a:bodyPr>
                <a:lstStyle/>
                <a:p>
                  <a:pPr>
                    <a:defRPr lang="ja-JP" sz="1197" b="0" i="0" u="none" strike="noStrike" kern="1200" baseline="0">
                      <a:solidFill>
                        <a:schemeClr val="bg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21229392563526034"/>
                      <c:h val="0.23685331705146101"/>
                    </c:manualLayout>
                  </c15:layout>
                </c:ext>
                <c:ext xmlns:c16="http://schemas.microsoft.com/office/drawing/2014/chart" uri="{C3380CC4-5D6E-409C-BE32-E72D297353CC}">
                  <c16:uniqueId val="{00000001-3B80-4537-8D91-4568570E429A}"/>
                </c:ext>
              </c:extLst>
            </c:dLbl>
            <c:dLbl>
              <c:idx val="1"/>
              <c:layout>
                <c:manualLayout>
                  <c:x val="0.2626644037191051"/>
                  <c:y val="3.3615868163285038E-2"/>
                </c:manualLayout>
              </c:layout>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bg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24490077177508268"/>
                      <c:h val="0.43491818126982518"/>
                    </c:manualLayout>
                  </c15:layout>
                </c:ext>
                <c:ext xmlns:c16="http://schemas.microsoft.com/office/drawing/2014/chart" uri="{C3380CC4-5D6E-409C-BE32-E72D297353CC}">
                  <c16:uniqueId val="{00000003-3B80-4537-8D91-4568570E429A}"/>
                </c:ext>
              </c:extLst>
            </c:dLbl>
            <c:dLbl>
              <c:idx val="2"/>
              <c:layout>
                <c:manualLayout>
                  <c:x val="0.20642769708913172"/>
                  <c:y val="0.20040050036215459"/>
                </c:manualLayout>
              </c:layout>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bg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80-4537-8D91-4568570E429A}"/>
                </c:ext>
              </c:extLst>
            </c:dLbl>
            <c:dLbl>
              <c:idx val="3"/>
              <c:layout>
                <c:manualLayout>
                  <c:x val="3.0988201998454713E-3"/>
                  <c:y val="4.3542326607422998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80-4537-8D91-4568570E429A}"/>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知っている</c:v>
                </c:pt>
                <c:pt idx="1">
                  <c:v>知らない</c:v>
                </c:pt>
              </c:strCache>
            </c:strRef>
          </c:cat>
          <c:val>
            <c:numRef>
              <c:f>Sheet1!$B$2:$B$3</c:f>
              <c:numCache>
                <c:formatCode>0.0"%"</c:formatCode>
                <c:ptCount val="2"/>
                <c:pt idx="0">
                  <c:v>50.917431192660551</c:v>
                </c:pt>
                <c:pt idx="1">
                  <c:v>49.082568807339449</c:v>
                </c:pt>
              </c:numCache>
            </c:numRef>
          </c:val>
          <c:extLst>
            <c:ext xmlns:c16="http://schemas.microsoft.com/office/drawing/2014/chart" uri="{C3380CC4-5D6E-409C-BE32-E72D297353CC}">
              <c16:uniqueId val="{00000008-3B80-4537-8D91-4568570E429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sz="1400" b="0">
                <a:solidFill>
                  <a:srgbClr val="4D4D4D"/>
                </a:solidFill>
              </a:defRPr>
            </a:pPr>
            <a:r>
              <a:rPr lang="ja-JP" altLang="en-US" sz="1400" noProof="0" dirty="0">
                <a:solidFill>
                  <a:srgbClr val="4D4D4D"/>
                </a:solidFill>
              </a:rPr>
              <a:t>各こんにゃくの購入頻度（アメリカ）</a:t>
            </a:r>
            <a:endParaRPr lang="ja-JP" sz="1400" noProof="0" dirty="0">
              <a:solidFill>
                <a:srgbClr val="4D4D4D"/>
              </a:solidFill>
            </a:endParaRPr>
          </a:p>
        </c:rich>
      </c:tx>
      <c:layout>
        <c:manualLayout>
          <c:xMode val="edge"/>
          <c:yMode val="edge"/>
          <c:x val="0.32909493779514598"/>
          <c:y val="1.945026760945847E-2"/>
        </c:manualLayout>
      </c:layout>
      <c:overlay val="0"/>
    </c:title>
    <c:autoTitleDeleted val="0"/>
    <c:plotArea>
      <c:layout>
        <c:manualLayout>
          <c:layoutTarget val="inner"/>
          <c:xMode val="edge"/>
          <c:yMode val="edge"/>
          <c:x val="0.37030242717397105"/>
          <c:y val="0.3420934811696556"/>
          <c:w val="0.59099034486775204"/>
          <c:h val="0.62332623556985201"/>
        </c:manualLayout>
      </c:layout>
      <c:barChart>
        <c:barDir val="bar"/>
        <c:grouping val="percentStacked"/>
        <c:varyColors val="0"/>
        <c:ser>
          <c:idx val="0"/>
          <c:order val="0"/>
          <c:tx>
            <c:strRef>
              <c:f>Sheet1!$B$1</c:f>
              <c:strCache>
                <c:ptCount val="1"/>
                <c:pt idx="0">
                  <c:v>月に1回程度、またはそれ以上</c:v>
                </c:pt>
              </c:strCache>
            </c:strRef>
          </c:tx>
          <c:spPr>
            <a:solidFill>
              <a:srgbClr val="128D7D"/>
            </a:solidFill>
            <a:ln>
              <a:noFill/>
            </a:ln>
          </c:spPr>
          <c:invertIfNegative val="0"/>
          <c:dPt>
            <c:idx val="0"/>
            <c:invertIfNegative val="0"/>
            <c:bubble3D val="0"/>
            <c:extLst>
              <c:ext xmlns:c16="http://schemas.microsoft.com/office/drawing/2014/chart" uri="{C3380CC4-5D6E-409C-BE32-E72D297353CC}">
                <c16:uniqueId val="{00000000-0258-4BB2-AA94-9BEE623F340C}"/>
              </c:ext>
            </c:extLst>
          </c:dPt>
          <c:dPt>
            <c:idx val="1"/>
            <c:invertIfNegative val="0"/>
            <c:bubble3D val="0"/>
            <c:extLst>
              <c:ext xmlns:c16="http://schemas.microsoft.com/office/drawing/2014/chart" uri="{C3380CC4-5D6E-409C-BE32-E72D297353CC}">
                <c16:uniqueId val="{00000001-0258-4BB2-AA94-9BEE623F340C}"/>
              </c:ext>
            </c:extLst>
          </c:dPt>
          <c:dPt>
            <c:idx val="2"/>
            <c:invertIfNegative val="0"/>
            <c:bubble3D val="0"/>
            <c:extLst>
              <c:ext xmlns:c16="http://schemas.microsoft.com/office/drawing/2014/chart" uri="{C3380CC4-5D6E-409C-BE32-E72D297353CC}">
                <c16:uniqueId val="{00000002-0258-4BB2-AA94-9BEE623F340C}"/>
              </c:ext>
            </c:extLst>
          </c:dPt>
          <c:dPt>
            <c:idx val="3"/>
            <c:invertIfNegative val="0"/>
            <c:bubble3D val="0"/>
            <c:extLst>
              <c:ext xmlns:c16="http://schemas.microsoft.com/office/drawing/2014/chart" uri="{C3380CC4-5D6E-409C-BE32-E72D297353CC}">
                <c16:uniqueId val="{00000003-0258-4BB2-AA94-9BEE623F340C}"/>
              </c:ext>
            </c:extLst>
          </c:dPt>
          <c:dPt>
            <c:idx val="4"/>
            <c:invertIfNegative val="0"/>
            <c:bubble3D val="0"/>
            <c:extLst>
              <c:ext xmlns:c16="http://schemas.microsoft.com/office/drawing/2014/chart" uri="{C3380CC4-5D6E-409C-BE32-E72D297353CC}">
                <c16:uniqueId val="{00000004-0258-4BB2-AA94-9BEE623F340C}"/>
              </c:ext>
            </c:extLst>
          </c:dPt>
          <c:dPt>
            <c:idx val="5"/>
            <c:invertIfNegative val="0"/>
            <c:bubble3D val="0"/>
            <c:extLst>
              <c:ext xmlns:c16="http://schemas.microsoft.com/office/drawing/2014/chart" uri="{C3380CC4-5D6E-409C-BE32-E72D297353CC}">
                <c16:uniqueId val="{00000005-0258-4BB2-AA94-9BEE623F340C}"/>
              </c:ext>
            </c:extLst>
          </c:dPt>
          <c:dPt>
            <c:idx val="6"/>
            <c:invertIfNegative val="0"/>
            <c:bubble3D val="0"/>
            <c:extLst>
              <c:ext xmlns:c16="http://schemas.microsoft.com/office/drawing/2014/chart" uri="{C3380CC4-5D6E-409C-BE32-E72D297353CC}">
                <c16:uniqueId val="{00000006-0258-4BB2-AA94-9BEE623F340C}"/>
              </c:ext>
            </c:extLst>
          </c:dPt>
          <c:dPt>
            <c:idx val="7"/>
            <c:invertIfNegative val="0"/>
            <c:bubble3D val="0"/>
            <c:extLst>
              <c:ext xmlns:c16="http://schemas.microsoft.com/office/drawing/2014/chart" uri="{C3380CC4-5D6E-409C-BE32-E72D297353CC}">
                <c16:uniqueId val="{00000007-0258-4BB2-AA94-9BEE623F340C}"/>
              </c:ext>
            </c:extLst>
          </c:dPt>
          <c:dPt>
            <c:idx val="8"/>
            <c:invertIfNegative val="0"/>
            <c:bubble3D val="0"/>
            <c:extLst>
              <c:ext xmlns:c16="http://schemas.microsoft.com/office/drawing/2014/chart" uri="{C3380CC4-5D6E-409C-BE32-E72D297353CC}">
                <c16:uniqueId val="{00000008-0258-4BB2-AA94-9BEE623F340C}"/>
              </c:ext>
            </c:extLst>
          </c:dPt>
          <c:dLbls>
            <c:spPr>
              <a:noFill/>
              <a:ln>
                <a:noFill/>
              </a:ln>
              <a:effectLst/>
            </c:spPr>
            <c:txPr>
              <a:bodyPr wrap="square" lIns="38100" tIns="19050" rIns="38100" bIns="19050" anchor="ctr">
                <a:spAutoFit/>
              </a:bodyPr>
              <a:lstStyle/>
              <a:p>
                <a:pPr>
                  <a:defRPr lang="ja-JP">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板こんにゃく（n=103）</c:v>
                </c:pt>
                <c:pt idx="1">
                  <c:v>こんにゃく麺（n=114）</c:v>
                </c:pt>
                <c:pt idx="2">
                  <c:v>糸こんにゃく（しらたき）（n=107）</c:v>
                </c:pt>
                <c:pt idx="3">
                  <c:v>玉こんにゃく（n=93）</c:v>
                </c:pt>
              </c:strCache>
            </c:strRef>
          </c:cat>
          <c:val>
            <c:numRef>
              <c:f>Sheet1!$B$2:$B$5</c:f>
              <c:numCache>
                <c:formatCode>0.0_ </c:formatCode>
                <c:ptCount val="4"/>
                <c:pt idx="0">
                  <c:v>64.077669902912618</c:v>
                </c:pt>
                <c:pt idx="1">
                  <c:v>38.596491228070178</c:v>
                </c:pt>
                <c:pt idx="2">
                  <c:v>32.710280373831779</c:v>
                </c:pt>
                <c:pt idx="3">
                  <c:v>29.032258064516128</c:v>
                </c:pt>
              </c:numCache>
            </c:numRef>
          </c:val>
          <c:extLst>
            <c:ext xmlns:c16="http://schemas.microsoft.com/office/drawing/2014/chart" uri="{C3380CC4-5D6E-409C-BE32-E72D297353CC}">
              <c16:uniqueId val="{00000009-0258-4BB2-AA94-9BEE623F340C}"/>
            </c:ext>
          </c:extLst>
        </c:ser>
        <c:ser>
          <c:idx val="1"/>
          <c:order val="1"/>
          <c:tx>
            <c:strRef>
              <c:f>Sheet1!$C$1</c:f>
              <c:strCache>
                <c:ptCount val="1"/>
                <c:pt idx="0">
                  <c:v>数カ月に1回程度</c:v>
                </c:pt>
              </c:strCache>
            </c:strRef>
          </c:tx>
          <c:spPr>
            <a:solidFill>
              <a:srgbClr val="94CEBE"/>
            </a:solidFill>
          </c:spPr>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板こんにゃく（n=103）</c:v>
                </c:pt>
                <c:pt idx="1">
                  <c:v>こんにゃく麺（n=114）</c:v>
                </c:pt>
                <c:pt idx="2">
                  <c:v>糸こんにゃく（しらたき）（n=107）</c:v>
                </c:pt>
                <c:pt idx="3">
                  <c:v>玉こんにゃく（n=93）</c:v>
                </c:pt>
              </c:strCache>
            </c:strRef>
          </c:cat>
          <c:val>
            <c:numRef>
              <c:f>Sheet1!$C$2:$C$5</c:f>
              <c:numCache>
                <c:formatCode>0.0_ </c:formatCode>
                <c:ptCount val="4"/>
                <c:pt idx="0">
                  <c:v>18.446601941747574</c:v>
                </c:pt>
                <c:pt idx="1">
                  <c:v>30.701754385964911</c:v>
                </c:pt>
                <c:pt idx="2">
                  <c:v>48.598130841121495</c:v>
                </c:pt>
                <c:pt idx="3">
                  <c:v>39.784946236559136</c:v>
                </c:pt>
              </c:numCache>
            </c:numRef>
          </c:val>
          <c:extLst>
            <c:ext xmlns:c16="http://schemas.microsoft.com/office/drawing/2014/chart" uri="{C3380CC4-5D6E-409C-BE32-E72D297353CC}">
              <c16:uniqueId val="{0000000A-0258-4BB2-AA94-9BEE623F340C}"/>
            </c:ext>
          </c:extLst>
        </c:ser>
        <c:ser>
          <c:idx val="2"/>
          <c:order val="2"/>
          <c:tx>
            <c:strRef>
              <c:f>Sheet1!$D$1</c:f>
              <c:strCache>
                <c:ptCount val="1"/>
                <c:pt idx="0">
                  <c:v>それ以下</c:v>
                </c:pt>
              </c:strCache>
            </c:strRef>
          </c:tx>
          <c:spPr>
            <a:solidFill>
              <a:srgbClr val="D0DF53"/>
            </a:solidFill>
          </c:spPr>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板こんにゃく（n=103）</c:v>
                </c:pt>
                <c:pt idx="1">
                  <c:v>こんにゃく麺（n=114）</c:v>
                </c:pt>
                <c:pt idx="2">
                  <c:v>糸こんにゃく（しらたき）（n=107）</c:v>
                </c:pt>
                <c:pt idx="3">
                  <c:v>玉こんにゃく（n=93）</c:v>
                </c:pt>
              </c:strCache>
            </c:strRef>
          </c:cat>
          <c:val>
            <c:numRef>
              <c:f>Sheet1!$D$2:$D$5</c:f>
              <c:numCache>
                <c:formatCode>0.0_ </c:formatCode>
                <c:ptCount val="4"/>
                <c:pt idx="0">
                  <c:v>17.475728155339805</c:v>
                </c:pt>
                <c:pt idx="1">
                  <c:v>30.701754385964911</c:v>
                </c:pt>
                <c:pt idx="2">
                  <c:v>18.691588785046729</c:v>
                </c:pt>
                <c:pt idx="3">
                  <c:v>31.182795698924732</c:v>
                </c:pt>
              </c:numCache>
            </c:numRef>
          </c:val>
          <c:extLst>
            <c:ext xmlns:c16="http://schemas.microsoft.com/office/drawing/2014/chart" uri="{C3380CC4-5D6E-409C-BE32-E72D297353CC}">
              <c16:uniqueId val="{0000000B-0258-4BB2-AA94-9BEE623F340C}"/>
            </c:ext>
          </c:extLst>
        </c:ser>
        <c:dLbls>
          <c:dLblPos val="ctr"/>
          <c:showLegendKey val="0"/>
          <c:showVal val="1"/>
          <c:showCatName val="0"/>
          <c:showSerName val="0"/>
          <c:showPercent val="0"/>
          <c:showBubbleSize val="0"/>
        </c:dLbls>
        <c:gapWidth val="79"/>
        <c:overlap val="100"/>
        <c:axId val="1060291696"/>
        <c:axId val="1060299856"/>
      </c:barChart>
      <c:valAx>
        <c:axId val="1060299856"/>
        <c:scaling>
          <c:orientation val="minMax"/>
        </c:scaling>
        <c:delete val="0"/>
        <c:axPos val="t"/>
        <c:majorGridlines/>
        <c:numFmt formatCode="0%" sourceLinked="1"/>
        <c:majorTickMark val="none"/>
        <c:minorTickMark val="none"/>
        <c:tickLblPos val="nextTo"/>
        <c:spPr>
          <a:ln>
            <a:solidFill>
              <a:sysClr val="windowText" lastClr="000000">
                <a:tint val="75000"/>
              </a:sysClr>
            </a:solidFill>
          </a:ln>
        </c:spPr>
        <c:txPr>
          <a:bodyPr/>
          <a:lstStyle/>
          <a:p>
            <a:pPr>
              <a:defRPr lang="ja-JP"/>
            </a:pPr>
            <a:endParaRPr lang="en-JP"/>
          </a:p>
        </c:txPr>
        <c:crossAx val="1060291696"/>
        <c:crosses val="autoZero"/>
        <c:crossBetween val="between"/>
      </c:valAx>
      <c:catAx>
        <c:axId val="1060291696"/>
        <c:scaling>
          <c:orientation val="maxMin"/>
        </c:scaling>
        <c:delete val="0"/>
        <c:axPos val="l"/>
        <c:numFmt formatCode="General" sourceLinked="1"/>
        <c:majorTickMark val="out"/>
        <c:minorTickMark val="none"/>
        <c:tickLblPos val="nextTo"/>
        <c:txPr>
          <a:bodyPr/>
          <a:lstStyle/>
          <a:p>
            <a:pPr>
              <a:defRPr lang="ja-JP"/>
            </a:pPr>
            <a:endParaRPr lang="en-JP"/>
          </a:p>
        </c:txPr>
        <c:crossAx val="1060299856"/>
        <c:crosses val="autoZero"/>
        <c:auto val="1"/>
        <c:lblAlgn val="ctr"/>
        <c:lblOffset val="100"/>
        <c:noMultiLvlLbl val="0"/>
      </c:catAx>
    </c:plotArea>
    <c:legend>
      <c:legendPos val="t"/>
      <c:layout>
        <c:manualLayout>
          <c:xMode val="edge"/>
          <c:yMode val="edge"/>
          <c:x val="0.15506452123859954"/>
          <c:y val="0.13785356421497461"/>
          <c:w val="0.689375030609368"/>
          <c:h val="7.843015667451507E-2"/>
        </c:manualLayout>
      </c:layout>
      <c:overlay val="0"/>
      <c:txPr>
        <a:bodyPr/>
        <a:lstStyle/>
        <a:p>
          <a:pPr>
            <a:defRPr lang="ja-JP">
              <a:solidFill>
                <a:schemeClr val="tx1">
                  <a:lumMod val="75000"/>
                  <a:lumOff val="25000"/>
                </a:schemeClr>
              </a:solidFill>
            </a:defRPr>
          </a:pPr>
          <a:endParaRPr lang="ja-JP"/>
        </a:p>
      </c:txPr>
    </c:legend>
    <c:plotVisOnly val="1"/>
    <c:dispBlanksAs val="gap"/>
    <c:showDLblsOverMax val="0"/>
  </c:chart>
  <c:txPr>
    <a:bodyPr/>
    <a:lstStyle/>
    <a:p>
      <a:pPr>
        <a:defRPr sz="1400" baseline="0">
          <a:latin typeface="メイリオ"/>
          <a:ea typeface="メイリオ"/>
        </a:defRPr>
      </a:pPr>
      <a:endParaRPr lang="ja-JP"/>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sz="1400" b="0">
                <a:solidFill>
                  <a:srgbClr val="4D4D4D"/>
                </a:solidFill>
              </a:defRPr>
            </a:pPr>
            <a:r>
              <a:rPr lang="ja-JP" altLang="en-US" sz="1400" noProof="0" dirty="0">
                <a:solidFill>
                  <a:srgbClr val="4D4D4D"/>
                </a:solidFill>
              </a:rPr>
              <a:t>各こんにゃくの購入頻度（フランス）</a:t>
            </a:r>
            <a:endParaRPr lang="ja-JP" sz="1400" noProof="0" dirty="0">
              <a:solidFill>
                <a:srgbClr val="4D4D4D"/>
              </a:solidFill>
            </a:endParaRPr>
          </a:p>
        </c:rich>
      </c:tx>
      <c:layout>
        <c:manualLayout>
          <c:xMode val="edge"/>
          <c:yMode val="edge"/>
          <c:x val="0.32909493779514598"/>
          <c:y val="1.945026760945847E-2"/>
        </c:manualLayout>
      </c:layout>
      <c:overlay val="0"/>
    </c:title>
    <c:autoTitleDeleted val="0"/>
    <c:plotArea>
      <c:layout>
        <c:manualLayout>
          <c:layoutTarget val="inner"/>
          <c:xMode val="edge"/>
          <c:yMode val="edge"/>
          <c:x val="0.37030242717397105"/>
          <c:y val="0.3420934811696556"/>
          <c:w val="0.59099034486775204"/>
          <c:h val="0.62332623556985201"/>
        </c:manualLayout>
      </c:layout>
      <c:barChart>
        <c:barDir val="bar"/>
        <c:grouping val="percentStacked"/>
        <c:varyColors val="0"/>
        <c:ser>
          <c:idx val="0"/>
          <c:order val="0"/>
          <c:tx>
            <c:strRef>
              <c:f>Sheet1!$B$1</c:f>
              <c:strCache>
                <c:ptCount val="1"/>
                <c:pt idx="0">
                  <c:v>月に1回程度、またはそれ以上</c:v>
                </c:pt>
              </c:strCache>
            </c:strRef>
          </c:tx>
          <c:spPr>
            <a:solidFill>
              <a:srgbClr val="128D7D"/>
            </a:solidFill>
            <a:ln>
              <a:noFill/>
            </a:ln>
          </c:spPr>
          <c:invertIfNegative val="0"/>
          <c:dPt>
            <c:idx val="0"/>
            <c:invertIfNegative val="0"/>
            <c:bubble3D val="0"/>
            <c:extLst>
              <c:ext xmlns:c16="http://schemas.microsoft.com/office/drawing/2014/chart" uri="{C3380CC4-5D6E-409C-BE32-E72D297353CC}">
                <c16:uniqueId val="{00000000-0258-4BB2-AA94-9BEE623F340C}"/>
              </c:ext>
            </c:extLst>
          </c:dPt>
          <c:dPt>
            <c:idx val="1"/>
            <c:invertIfNegative val="0"/>
            <c:bubble3D val="0"/>
            <c:extLst>
              <c:ext xmlns:c16="http://schemas.microsoft.com/office/drawing/2014/chart" uri="{C3380CC4-5D6E-409C-BE32-E72D297353CC}">
                <c16:uniqueId val="{00000001-0258-4BB2-AA94-9BEE623F340C}"/>
              </c:ext>
            </c:extLst>
          </c:dPt>
          <c:dPt>
            <c:idx val="2"/>
            <c:invertIfNegative val="0"/>
            <c:bubble3D val="0"/>
            <c:extLst>
              <c:ext xmlns:c16="http://schemas.microsoft.com/office/drawing/2014/chart" uri="{C3380CC4-5D6E-409C-BE32-E72D297353CC}">
                <c16:uniqueId val="{00000002-0258-4BB2-AA94-9BEE623F340C}"/>
              </c:ext>
            </c:extLst>
          </c:dPt>
          <c:dPt>
            <c:idx val="3"/>
            <c:invertIfNegative val="0"/>
            <c:bubble3D val="0"/>
            <c:extLst>
              <c:ext xmlns:c16="http://schemas.microsoft.com/office/drawing/2014/chart" uri="{C3380CC4-5D6E-409C-BE32-E72D297353CC}">
                <c16:uniqueId val="{00000003-0258-4BB2-AA94-9BEE623F340C}"/>
              </c:ext>
            </c:extLst>
          </c:dPt>
          <c:dPt>
            <c:idx val="4"/>
            <c:invertIfNegative val="0"/>
            <c:bubble3D val="0"/>
            <c:extLst>
              <c:ext xmlns:c16="http://schemas.microsoft.com/office/drawing/2014/chart" uri="{C3380CC4-5D6E-409C-BE32-E72D297353CC}">
                <c16:uniqueId val="{00000004-0258-4BB2-AA94-9BEE623F340C}"/>
              </c:ext>
            </c:extLst>
          </c:dPt>
          <c:dPt>
            <c:idx val="5"/>
            <c:invertIfNegative val="0"/>
            <c:bubble3D val="0"/>
            <c:extLst>
              <c:ext xmlns:c16="http://schemas.microsoft.com/office/drawing/2014/chart" uri="{C3380CC4-5D6E-409C-BE32-E72D297353CC}">
                <c16:uniqueId val="{00000005-0258-4BB2-AA94-9BEE623F340C}"/>
              </c:ext>
            </c:extLst>
          </c:dPt>
          <c:dPt>
            <c:idx val="6"/>
            <c:invertIfNegative val="0"/>
            <c:bubble3D val="0"/>
            <c:extLst>
              <c:ext xmlns:c16="http://schemas.microsoft.com/office/drawing/2014/chart" uri="{C3380CC4-5D6E-409C-BE32-E72D297353CC}">
                <c16:uniqueId val="{00000006-0258-4BB2-AA94-9BEE623F340C}"/>
              </c:ext>
            </c:extLst>
          </c:dPt>
          <c:dPt>
            <c:idx val="7"/>
            <c:invertIfNegative val="0"/>
            <c:bubble3D val="0"/>
            <c:extLst>
              <c:ext xmlns:c16="http://schemas.microsoft.com/office/drawing/2014/chart" uri="{C3380CC4-5D6E-409C-BE32-E72D297353CC}">
                <c16:uniqueId val="{00000007-0258-4BB2-AA94-9BEE623F340C}"/>
              </c:ext>
            </c:extLst>
          </c:dPt>
          <c:dPt>
            <c:idx val="8"/>
            <c:invertIfNegative val="0"/>
            <c:bubble3D val="0"/>
            <c:extLst>
              <c:ext xmlns:c16="http://schemas.microsoft.com/office/drawing/2014/chart" uri="{C3380CC4-5D6E-409C-BE32-E72D297353CC}">
                <c16:uniqueId val="{00000008-0258-4BB2-AA94-9BEE623F340C}"/>
              </c:ext>
            </c:extLst>
          </c:dPt>
          <c:dLbls>
            <c:spPr>
              <a:noFill/>
              <a:ln>
                <a:noFill/>
              </a:ln>
              <a:effectLst/>
            </c:spPr>
            <c:txPr>
              <a:bodyPr wrap="square" lIns="38100" tIns="19050" rIns="38100" bIns="19050" anchor="ctr">
                <a:spAutoFit/>
              </a:bodyPr>
              <a:lstStyle/>
              <a:p>
                <a:pPr>
                  <a:defRPr lang="ja-JP">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板こんにゃく（n=53）</c:v>
                </c:pt>
                <c:pt idx="1">
                  <c:v>糸こんにゃく（しらたき）（n=97）</c:v>
                </c:pt>
                <c:pt idx="2">
                  <c:v>こんにゃく麺（n=102）</c:v>
                </c:pt>
                <c:pt idx="3">
                  <c:v>玉こんにゃく（n=60）</c:v>
                </c:pt>
              </c:strCache>
            </c:strRef>
          </c:cat>
          <c:val>
            <c:numRef>
              <c:f>Sheet1!$B$2:$B$5</c:f>
              <c:numCache>
                <c:formatCode>0.0_ </c:formatCode>
                <c:ptCount val="4"/>
                <c:pt idx="0">
                  <c:v>45.283018867924525</c:v>
                </c:pt>
                <c:pt idx="1">
                  <c:v>22.680412371134022</c:v>
                </c:pt>
                <c:pt idx="2">
                  <c:v>21.568627450980394</c:v>
                </c:pt>
                <c:pt idx="3">
                  <c:v>16.666666666666668</c:v>
                </c:pt>
              </c:numCache>
            </c:numRef>
          </c:val>
          <c:extLst>
            <c:ext xmlns:c16="http://schemas.microsoft.com/office/drawing/2014/chart" uri="{C3380CC4-5D6E-409C-BE32-E72D297353CC}">
              <c16:uniqueId val="{00000009-0258-4BB2-AA94-9BEE623F340C}"/>
            </c:ext>
          </c:extLst>
        </c:ser>
        <c:ser>
          <c:idx val="1"/>
          <c:order val="1"/>
          <c:tx>
            <c:strRef>
              <c:f>Sheet1!$C$1</c:f>
              <c:strCache>
                <c:ptCount val="1"/>
                <c:pt idx="0">
                  <c:v>数カ月に1回程度</c:v>
                </c:pt>
              </c:strCache>
            </c:strRef>
          </c:tx>
          <c:spPr>
            <a:solidFill>
              <a:srgbClr val="94CEBE"/>
            </a:solidFill>
          </c:spPr>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板こんにゃく（n=53）</c:v>
                </c:pt>
                <c:pt idx="1">
                  <c:v>糸こんにゃく（しらたき）（n=97）</c:v>
                </c:pt>
                <c:pt idx="2">
                  <c:v>こんにゃく麺（n=102）</c:v>
                </c:pt>
                <c:pt idx="3">
                  <c:v>玉こんにゃく（n=60）</c:v>
                </c:pt>
              </c:strCache>
            </c:strRef>
          </c:cat>
          <c:val>
            <c:numRef>
              <c:f>Sheet1!$C$2:$C$5</c:f>
              <c:numCache>
                <c:formatCode>0.0_ </c:formatCode>
                <c:ptCount val="4"/>
                <c:pt idx="0">
                  <c:v>26.415094339622641</c:v>
                </c:pt>
                <c:pt idx="1">
                  <c:v>44.329896907216494</c:v>
                </c:pt>
                <c:pt idx="2">
                  <c:v>33.333333333333336</c:v>
                </c:pt>
                <c:pt idx="3">
                  <c:v>36.666666666666664</c:v>
                </c:pt>
              </c:numCache>
            </c:numRef>
          </c:val>
          <c:extLst>
            <c:ext xmlns:c16="http://schemas.microsoft.com/office/drawing/2014/chart" uri="{C3380CC4-5D6E-409C-BE32-E72D297353CC}">
              <c16:uniqueId val="{0000000A-0258-4BB2-AA94-9BEE623F340C}"/>
            </c:ext>
          </c:extLst>
        </c:ser>
        <c:ser>
          <c:idx val="2"/>
          <c:order val="2"/>
          <c:tx>
            <c:strRef>
              <c:f>Sheet1!$D$1</c:f>
              <c:strCache>
                <c:ptCount val="1"/>
                <c:pt idx="0">
                  <c:v>それ以下</c:v>
                </c:pt>
              </c:strCache>
            </c:strRef>
          </c:tx>
          <c:spPr>
            <a:solidFill>
              <a:srgbClr val="D0DF53"/>
            </a:solidFill>
          </c:spPr>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板こんにゃく（n=53）</c:v>
                </c:pt>
                <c:pt idx="1">
                  <c:v>糸こんにゃく（しらたき）（n=97）</c:v>
                </c:pt>
                <c:pt idx="2">
                  <c:v>こんにゃく麺（n=102）</c:v>
                </c:pt>
                <c:pt idx="3">
                  <c:v>玉こんにゃく（n=60）</c:v>
                </c:pt>
              </c:strCache>
            </c:strRef>
          </c:cat>
          <c:val>
            <c:numRef>
              <c:f>Sheet1!$D$2:$D$5</c:f>
              <c:numCache>
                <c:formatCode>0.0_ </c:formatCode>
                <c:ptCount val="4"/>
                <c:pt idx="0">
                  <c:v>28.30188679245283</c:v>
                </c:pt>
                <c:pt idx="1">
                  <c:v>32.989690721649481</c:v>
                </c:pt>
                <c:pt idx="2">
                  <c:v>45.098039215686278</c:v>
                </c:pt>
                <c:pt idx="3">
                  <c:v>46.666666666666664</c:v>
                </c:pt>
              </c:numCache>
            </c:numRef>
          </c:val>
          <c:extLst>
            <c:ext xmlns:c16="http://schemas.microsoft.com/office/drawing/2014/chart" uri="{C3380CC4-5D6E-409C-BE32-E72D297353CC}">
              <c16:uniqueId val="{0000000B-0258-4BB2-AA94-9BEE623F340C}"/>
            </c:ext>
          </c:extLst>
        </c:ser>
        <c:dLbls>
          <c:dLblPos val="ctr"/>
          <c:showLegendKey val="0"/>
          <c:showVal val="1"/>
          <c:showCatName val="0"/>
          <c:showSerName val="0"/>
          <c:showPercent val="0"/>
          <c:showBubbleSize val="0"/>
        </c:dLbls>
        <c:gapWidth val="79"/>
        <c:overlap val="100"/>
        <c:axId val="1060291696"/>
        <c:axId val="1060299856"/>
      </c:barChart>
      <c:valAx>
        <c:axId val="1060299856"/>
        <c:scaling>
          <c:orientation val="minMax"/>
        </c:scaling>
        <c:delete val="0"/>
        <c:axPos val="t"/>
        <c:majorGridlines/>
        <c:numFmt formatCode="0%" sourceLinked="1"/>
        <c:majorTickMark val="none"/>
        <c:minorTickMark val="none"/>
        <c:tickLblPos val="nextTo"/>
        <c:spPr>
          <a:ln>
            <a:solidFill>
              <a:sysClr val="windowText" lastClr="000000">
                <a:tint val="75000"/>
              </a:sysClr>
            </a:solidFill>
          </a:ln>
        </c:spPr>
        <c:txPr>
          <a:bodyPr/>
          <a:lstStyle/>
          <a:p>
            <a:pPr>
              <a:defRPr lang="ja-JP"/>
            </a:pPr>
            <a:endParaRPr lang="en-JP"/>
          </a:p>
        </c:txPr>
        <c:crossAx val="1060291696"/>
        <c:crosses val="autoZero"/>
        <c:crossBetween val="between"/>
      </c:valAx>
      <c:catAx>
        <c:axId val="1060291696"/>
        <c:scaling>
          <c:orientation val="maxMin"/>
        </c:scaling>
        <c:delete val="0"/>
        <c:axPos val="l"/>
        <c:numFmt formatCode="General" sourceLinked="1"/>
        <c:majorTickMark val="out"/>
        <c:minorTickMark val="none"/>
        <c:tickLblPos val="nextTo"/>
        <c:txPr>
          <a:bodyPr/>
          <a:lstStyle/>
          <a:p>
            <a:pPr>
              <a:defRPr lang="ja-JP"/>
            </a:pPr>
            <a:endParaRPr lang="en-JP"/>
          </a:p>
        </c:txPr>
        <c:crossAx val="1060299856"/>
        <c:crosses val="autoZero"/>
        <c:auto val="1"/>
        <c:lblAlgn val="ctr"/>
        <c:lblOffset val="100"/>
        <c:noMultiLvlLbl val="0"/>
      </c:catAx>
    </c:plotArea>
    <c:legend>
      <c:legendPos val="t"/>
      <c:layout>
        <c:manualLayout>
          <c:xMode val="edge"/>
          <c:yMode val="edge"/>
          <c:x val="0.15506452123859954"/>
          <c:y val="0.13785356421497461"/>
          <c:w val="0.689375030609368"/>
          <c:h val="7.843015667451507E-2"/>
        </c:manualLayout>
      </c:layout>
      <c:overlay val="0"/>
      <c:txPr>
        <a:bodyPr/>
        <a:lstStyle/>
        <a:p>
          <a:pPr>
            <a:defRPr lang="ja-JP">
              <a:solidFill>
                <a:schemeClr val="tx1">
                  <a:lumMod val="75000"/>
                  <a:lumOff val="25000"/>
                </a:schemeClr>
              </a:solidFill>
            </a:defRPr>
          </a:pPr>
          <a:endParaRPr lang="ja-JP"/>
        </a:p>
      </c:txPr>
    </c:legend>
    <c:plotVisOnly val="1"/>
    <c:dispBlanksAs val="gap"/>
    <c:showDLblsOverMax val="0"/>
  </c:chart>
  <c:txPr>
    <a:bodyPr/>
    <a:lstStyle/>
    <a:p>
      <a:pPr>
        <a:defRPr sz="1400" baseline="0">
          <a:latin typeface="メイリオ"/>
          <a:ea typeface="メイリオ"/>
        </a:defRPr>
      </a:pPr>
      <a:endParaRPr lang="ja-JP"/>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sz="1400" dirty="0"/>
              <a:t>アメリカ</a:t>
            </a:r>
            <a:endParaRPr lang="en-US" altLang="ja-JP" sz="1400" dirty="0"/>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0.44689670041244844"/>
          <c:y val="0.22464649065934594"/>
          <c:w val="0.45856167979002627"/>
          <c:h val="0.76592106077196898"/>
        </c:manualLayout>
      </c:layout>
      <c:barChart>
        <c:barDir val="bar"/>
        <c:grouping val="clustered"/>
        <c:varyColors val="0"/>
        <c:ser>
          <c:idx val="0"/>
          <c:order val="0"/>
          <c:tx>
            <c:strRef>
              <c:f>Sheet1!$B$1</c:f>
              <c:strCache>
                <c:ptCount val="1"/>
                <c:pt idx="0">
                  <c:v>列1</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ドレッシングなどをかけてそのまま食べる</c:v>
                </c:pt>
                <c:pt idx="1">
                  <c:v>炒めて食べる</c:v>
                </c:pt>
                <c:pt idx="2">
                  <c:v>煮込み料理で食べる</c:v>
                </c:pt>
                <c:pt idx="3">
                  <c:v>スパゲティなどの麺類の代わりとして食べる</c:v>
                </c:pt>
                <c:pt idx="4">
                  <c:v>その他</c:v>
                </c:pt>
              </c:strCache>
            </c:strRef>
          </c:cat>
          <c:val>
            <c:numRef>
              <c:f>Sheet1!$B$2:$B$6</c:f>
              <c:numCache>
                <c:formatCode>0.0"%"</c:formatCode>
                <c:ptCount val="5"/>
                <c:pt idx="0">
                  <c:v>67.961165048543691</c:v>
                </c:pt>
                <c:pt idx="1">
                  <c:v>31.067961165048544</c:v>
                </c:pt>
                <c:pt idx="2">
                  <c:v>21.359223300970875</c:v>
                </c:pt>
                <c:pt idx="3">
                  <c:v>18.446601941747574</c:v>
                </c:pt>
                <c:pt idx="4">
                  <c:v>1.941747572815534</c:v>
                </c:pt>
              </c:numCache>
            </c:numRef>
          </c:val>
          <c:extLst>
            <c:ext xmlns:c16="http://schemas.microsoft.com/office/drawing/2014/chart" uri="{C3380CC4-5D6E-409C-BE32-E72D297353CC}">
              <c16:uniqueId val="{00000000-D82A-4C1D-9218-C8B5152C4DD8}"/>
            </c:ext>
          </c:extLst>
        </c:ser>
        <c:dLbls>
          <c:dLblPos val="outEnd"/>
          <c:showLegendKey val="0"/>
          <c:showVal val="1"/>
          <c:showCatName val="0"/>
          <c:showSerName val="0"/>
          <c:showPercent val="0"/>
          <c:showBubbleSize val="0"/>
        </c:dLbls>
        <c:gapWidth val="182"/>
        <c:axId val="1331718128"/>
        <c:axId val="1331721968"/>
      </c:barChart>
      <c:catAx>
        <c:axId val="1331718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1331721968"/>
        <c:crosses val="autoZero"/>
        <c:auto val="1"/>
        <c:lblAlgn val="ctr"/>
        <c:lblOffset val="100"/>
        <c:noMultiLvlLbl val="0"/>
      </c:catAx>
      <c:valAx>
        <c:axId val="1331721968"/>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31718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sz="1400" dirty="0"/>
              <a:t>フランス</a:t>
            </a:r>
            <a:endParaRPr lang="en-US" altLang="ja-JP" sz="1400" dirty="0"/>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0.44689670041244844"/>
          <c:y val="0.22464649065934594"/>
          <c:w val="0.45856167979002627"/>
          <c:h val="0.76592106077196898"/>
        </c:manualLayout>
      </c:layout>
      <c:barChart>
        <c:barDir val="bar"/>
        <c:grouping val="clustered"/>
        <c:varyColors val="0"/>
        <c:ser>
          <c:idx val="0"/>
          <c:order val="0"/>
          <c:tx>
            <c:strRef>
              <c:f>Sheet1!$B$1</c:f>
              <c:strCache>
                <c:ptCount val="1"/>
                <c:pt idx="0">
                  <c:v>列1</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ドレッシングなどをかけてそのまま食べる</c:v>
                </c:pt>
                <c:pt idx="1">
                  <c:v>煮込み料理で食べる</c:v>
                </c:pt>
                <c:pt idx="2">
                  <c:v>炒めて食べる</c:v>
                </c:pt>
                <c:pt idx="3">
                  <c:v>スパゲティなどの麺類の代わりとして食べる</c:v>
                </c:pt>
                <c:pt idx="4">
                  <c:v>その他</c:v>
                </c:pt>
              </c:strCache>
            </c:strRef>
          </c:cat>
          <c:val>
            <c:numRef>
              <c:f>Sheet1!$B$2:$B$6</c:f>
              <c:numCache>
                <c:formatCode>0.0"%"</c:formatCode>
                <c:ptCount val="5"/>
                <c:pt idx="0">
                  <c:v>47.169811320754718</c:v>
                </c:pt>
                <c:pt idx="1">
                  <c:v>35.849056603773583</c:v>
                </c:pt>
                <c:pt idx="2">
                  <c:v>30.188679245283019</c:v>
                </c:pt>
                <c:pt idx="3">
                  <c:v>22.641509433962263</c:v>
                </c:pt>
                <c:pt idx="4">
                  <c:v>7.5471698113207548</c:v>
                </c:pt>
              </c:numCache>
            </c:numRef>
          </c:val>
          <c:extLst>
            <c:ext xmlns:c16="http://schemas.microsoft.com/office/drawing/2014/chart" uri="{C3380CC4-5D6E-409C-BE32-E72D297353CC}">
              <c16:uniqueId val="{00000000-65DC-4996-AA74-8C048031C814}"/>
            </c:ext>
          </c:extLst>
        </c:ser>
        <c:dLbls>
          <c:dLblPos val="outEnd"/>
          <c:showLegendKey val="0"/>
          <c:showVal val="1"/>
          <c:showCatName val="0"/>
          <c:showSerName val="0"/>
          <c:showPercent val="0"/>
          <c:showBubbleSize val="0"/>
        </c:dLbls>
        <c:gapWidth val="182"/>
        <c:axId val="1331718128"/>
        <c:axId val="1331721968"/>
      </c:barChart>
      <c:catAx>
        <c:axId val="1331718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1331721968"/>
        <c:crosses val="autoZero"/>
        <c:auto val="1"/>
        <c:lblAlgn val="ctr"/>
        <c:lblOffset val="100"/>
        <c:noMultiLvlLbl val="0"/>
      </c:catAx>
      <c:valAx>
        <c:axId val="1331721968"/>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31718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sz="1400" dirty="0"/>
              <a:t>アメリカ</a:t>
            </a:r>
            <a:endParaRPr lang="en-US" altLang="ja-JP" sz="1400" dirty="0"/>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0.44689670041244844"/>
          <c:y val="0.22464649065934594"/>
          <c:w val="0.45856167979002627"/>
          <c:h val="0.76592106077196898"/>
        </c:manualLayout>
      </c:layout>
      <c:barChart>
        <c:barDir val="bar"/>
        <c:grouping val="clustered"/>
        <c:varyColors val="0"/>
        <c:ser>
          <c:idx val="0"/>
          <c:order val="0"/>
          <c:tx>
            <c:strRef>
              <c:f>Sheet1!$B$1</c:f>
              <c:strCache>
                <c:ptCount val="1"/>
                <c:pt idx="0">
                  <c:v>列1</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炒めて食べる</c:v>
                </c:pt>
                <c:pt idx="1">
                  <c:v>煮込み料理で食べる</c:v>
                </c:pt>
                <c:pt idx="2">
                  <c:v>スパゲティなどの麺類の代わりとして食べる</c:v>
                </c:pt>
                <c:pt idx="3">
                  <c:v>ドレッシングなどをかけてそのまま食べる</c:v>
                </c:pt>
                <c:pt idx="4">
                  <c:v>その他</c:v>
                </c:pt>
              </c:strCache>
            </c:strRef>
          </c:cat>
          <c:val>
            <c:numRef>
              <c:f>Sheet1!$B$2:$B$6</c:f>
              <c:numCache>
                <c:formatCode>0.0"%"</c:formatCode>
                <c:ptCount val="5"/>
                <c:pt idx="0">
                  <c:v>54.205607476635514</c:v>
                </c:pt>
                <c:pt idx="1">
                  <c:v>34.579439252336449</c:v>
                </c:pt>
                <c:pt idx="2">
                  <c:v>28.971962616822431</c:v>
                </c:pt>
                <c:pt idx="3">
                  <c:v>22.429906542056074</c:v>
                </c:pt>
                <c:pt idx="4">
                  <c:v>0.93457943925233644</c:v>
                </c:pt>
              </c:numCache>
            </c:numRef>
          </c:val>
          <c:extLst>
            <c:ext xmlns:c16="http://schemas.microsoft.com/office/drawing/2014/chart" uri="{C3380CC4-5D6E-409C-BE32-E72D297353CC}">
              <c16:uniqueId val="{00000000-D82A-4C1D-9218-C8B5152C4DD8}"/>
            </c:ext>
          </c:extLst>
        </c:ser>
        <c:dLbls>
          <c:dLblPos val="outEnd"/>
          <c:showLegendKey val="0"/>
          <c:showVal val="1"/>
          <c:showCatName val="0"/>
          <c:showSerName val="0"/>
          <c:showPercent val="0"/>
          <c:showBubbleSize val="0"/>
        </c:dLbls>
        <c:gapWidth val="182"/>
        <c:axId val="1331718128"/>
        <c:axId val="1331721968"/>
      </c:barChart>
      <c:catAx>
        <c:axId val="1331718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1331721968"/>
        <c:crosses val="autoZero"/>
        <c:auto val="1"/>
        <c:lblAlgn val="ctr"/>
        <c:lblOffset val="100"/>
        <c:noMultiLvlLbl val="0"/>
      </c:catAx>
      <c:valAx>
        <c:axId val="1331721968"/>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31718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sz="1400" dirty="0"/>
              <a:t>フランス</a:t>
            </a:r>
            <a:endParaRPr lang="en-US" altLang="ja-JP" sz="1400" dirty="0"/>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0.44689670041244844"/>
          <c:y val="0.22464649065934594"/>
          <c:w val="0.45856167979002627"/>
          <c:h val="0.76592106077196898"/>
        </c:manualLayout>
      </c:layout>
      <c:barChart>
        <c:barDir val="bar"/>
        <c:grouping val="clustered"/>
        <c:varyColors val="0"/>
        <c:ser>
          <c:idx val="0"/>
          <c:order val="0"/>
          <c:tx>
            <c:strRef>
              <c:f>Sheet1!$B$1</c:f>
              <c:strCache>
                <c:ptCount val="1"/>
                <c:pt idx="0">
                  <c:v>列1</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炒めて食べる</c:v>
                </c:pt>
                <c:pt idx="1">
                  <c:v>煮込み料理で食べる</c:v>
                </c:pt>
                <c:pt idx="2">
                  <c:v>スパゲティなどの麺類の代わりとして食べる</c:v>
                </c:pt>
                <c:pt idx="3">
                  <c:v>ドレッシングなどをかけてそのまま食べる</c:v>
                </c:pt>
                <c:pt idx="4">
                  <c:v>その他</c:v>
                </c:pt>
              </c:strCache>
            </c:strRef>
          </c:cat>
          <c:val>
            <c:numRef>
              <c:f>Sheet1!$B$2:$B$6</c:f>
              <c:numCache>
                <c:formatCode>0.0"%"</c:formatCode>
                <c:ptCount val="5"/>
                <c:pt idx="0">
                  <c:v>40.206185567010309</c:v>
                </c:pt>
                <c:pt idx="1">
                  <c:v>35.051546391752581</c:v>
                </c:pt>
                <c:pt idx="2">
                  <c:v>31.958762886597938</c:v>
                </c:pt>
                <c:pt idx="3">
                  <c:v>16.494845360824741</c:v>
                </c:pt>
                <c:pt idx="4">
                  <c:v>4.1237113402061851</c:v>
                </c:pt>
              </c:numCache>
            </c:numRef>
          </c:val>
          <c:extLst>
            <c:ext xmlns:c16="http://schemas.microsoft.com/office/drawing/2014/chart" uri="{C3380CC4-5D6E-409C-BE32-E72D297353CC}">
              <c16:uniqueId val="{00000000-65DC-4996-AA74-8C048031C814}"/>
            </c:ext>
          </c:extLst>
        </c:ser>
        <c:dLbls>
          <c:dLblPos val="outEnd"/>
          <c:showLegendKey val="0"/>
          <c:showVal val="1"/>
          <c:showCatName val="0"/>
          <c:showSerName val="0"/>
          <c:showPercent val="0"/>
          <c:showBubbleSize val="0"/>
        </c:dLbls>
        <c:gapWidth val="182"/>
        <c:axId val="1331718128"/>
        <c:axId val="1331721968"/>
      </c:barChart>
      <c:catAx>
        <c:axId val="1331718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1331721968"/>
        <c:crosses val="autoZero"/>
        <c:auto val="1"/>
        <c:lblAlgn val="ctr"/>
        <c:lblOffset val="100"/>
        <c:noMultiLvlLbl val="0"/>
      </c:catAx>
      <c:valAx>
        <c:axId val="1331721968"/>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31718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sz="1400" dirty="0"/>
              <a:t>アメリカ</a:t>
            </a:r>
            <a:endParaRPr lang="en-US" altLang="ja-JP" sz="1400" dirty="0"/>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0.44689670041244844"/>
          <c:y val="0.22464649065934594"/>
          <c:w val="0.45856167979002627"/>
          <c:h val="0.76592106077196898"/>
        </c:manualLayout>
      </c:layout>
      <c:barChart>
        <c:barDir val="bar"/>
        <c:grouping val="clustered"/>
        <c:varyColors val="0"/>
        <c:ser>
          <c:idx val="0"/>
          <c:order val="0"/>
          <c:tx>
            <c:strRef>
              <c:f>Sheet1!$B$1</c:f>
              <c:strCache>
                <c:ptCount val="1"/>
                <c:pt idx="0">
                  <c:v>列1</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煮込み料理で食べる</c:v>
                </c:pt>
                <c:pt idx="1">
                  <c:v>炒めて食べる</c:v>
                </c:pt>
                <c:pt idx="2">
                  <c:v>スパゲティなどの麺類の代わりとして食べる</c:v>
                </c:pt>
                <c:pt idx="3">
                  <c:v>ドレッシングなどをかけてそのまま食べる</c:v>
                </c:pt>
                <c:pt idx="4">
                  <c:v>その他</c:v>
                </c:pt>
              </c:strCache>
            </c:strRef>
          </c:cat>
          <c:val>
            <c:numRef>
              <c:f>Sheet1!$B$2:$B$6</c:f>
              <c:numCache>
                <c:formatCode>0.0"%"</c:formatCode>
                <c:ptCount val="5"/>
                <c:pt idx="0">
                  <c:v>50.537634408602152</c:v>
                </c:pt>
                <c:pt idx="1">
                  <c:v>33.333333333333336</c:v>
                </c:pt>
                <c:pt idx="2">
                  <c:v>23.655913978494624</c:v>
                </c:pt>
                <c:pt idx="3">
                  <c:v>22.580645161290324</c:v>
                </c:pt>
                <c:pt idx="4">
                  <c:v>2.150537634408602</c:v>
                </c:pt>
              </c:numCache>
            </c:numRef>
          </c:val>
          <c:extLst>
            <c:ext xmlns:c16="http://schemas.microsoft.com/office/drawing/2014/chart" uri="{C3380CC4-5D6E-409C-BE32-E72D297353CC}">
              <c16:uniqueId val="{00000000-D82A-4C1D-9218-C8B5152C4DD8}"/>
            </c:ext>
          </c:extLst>
        </c:ser>
        <c:dLbls>
          <c:dLblPos val="outEnd"/>
          <c:showLegendKey val="0"/>
          <c:showVal val="1"/>
          <c:showCatName val="0"/>
          <c:showSerName val="0"/>
          <c:showPercent val="0"/>
          <c:showBubbleSize val="0"/>
        </c:dLbls>
        <c:gapWidth val="182"/>
        <c:axId val="1331718128"/>
        <c:axId val="1331721968"/>
      </c:barChart>
      <c:catAx>
        <c:axId val="1331718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1331721968"/>
        <c:crosses val="autoZero"/>
        <c:auto val="1"/>
        <c:lblAlgn val="ctr"/>
        <c:lblOffset val="100"/>
        <c:noMultiLvlLbl val="0"/>
      </c:catAx>
      <c:valAx>
        <c:axId val="1331721968"/>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31718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sz="1400" dirty="0"/>
              <a:t>フランス</a:t>
            </a:r>
            <a:endParaRPr lang="en-US" altLang="ja-JP" sz="1400" dirty="0"/>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0.44689670041244844"/>
          <c:y val="0.22464649065934594"/>
          <c:w val="0.45856167979002627"/>
          <c:h val="0.76592106077196898"/>
        </c:manualLayout>
      </c:layout>
      <c:barChart>
        <c:barDir val="bar"/>
        <c:grouping val="clustered"/>
        <c:varyColors val="0"/>
        <c:ser>
          <c:idx val="0"/>
          <c:order val="0"/>
          <c:tx>
            <c:strRef>
              <c:f>Sheet1!$B$1</c:f>
              <c:strCache>
                <c:ptCount val="1"/>
                <c:pt idx="0">
                  <c:v>列1</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煮込み料理で食べる</c:v>
                </c:pt>
                <c:pt idx="1">
                  <c:v>炒めて食べる</c:v>
                </c:pt>
                <c:pt idx="2">
                  <c:v>ドレッシングなどをかけてそのまま食べる</c:v>
                </c:pt>
                <c:pt idx="3">
                  <c:v>スパゲティなどの麺類の代わりとして食べる</c:v>
                </c:pt>
                <c:pt idx="4">
                  <c:v>その他</c:v>
                </c:pt>
              </c:strCache>
            </c:strRef>
          </c:cat>
          <c:val>
            <c:numRef>
              <c:f>Sheet1!$B$2:$B$6</c:f>
              <c:numCache>
                <c:formatCode>0.0"%"</c:formatCode>
                <c:ptCount val="5"/>
                <c:pt idx="0">
                  <c:v>43.333333333333336</c:v>
                </c:pt>
                <c:pt idx="1">
                  <c:v>40</c:v>
                </c:pt>
                <c:pt idx="2">
                  <c:v>23.333333333333332</c:v>
                </c:pt>
                <c:pt idx="3">
                  <c:v>21.666666666666668</c:v>
                </c:pt>
                <c:pt idx="4">
                  <c:v>5</c:v>
                </c:pt>
              </c:numCache>
            </c:numRef>
          </c:val>
          <c:extLst>
            <c:ext xmlns:c16="http://schemas.microsoft.com/office/drawing/2014/chart" uri="{C3380CC4-5D6E-409C-BE32-E72D297353CC}">
              <c16:uniqueId val="{00000000-65DC-4996-AA74-8C048031C814}"/>
            </c:ext>
          </c:extLst>
        </c:ser>
        <c:dLbls>
          <c:dLblPos val="outEnd"/>
          <c:showLegendKey val="0"/>
          <c:showVal val="1"/>
          <c:showCatName val="0"/>
          <c:showSerName val="0"/>
          <c:showPercent val="0"/>
          <c:showBubbleSize val="0"/>
        </c:dLbls>
        <c:gapWidth val="182"/>
        <c:axId val="1331718128"/>
        <c:axId val="1331721968"/>
      </c:barChart>
      <c:catAx>
        <c:axId val="1331718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1331721968"/>
        <c:crosses val="autoZero"/>
        <c:auto val="1"/>
        <c:lblAlgn val="ctr"/>
        <c:lblOffset val="100"/>
        <c:noMultiLvlLbl val="0"/>
      </c:catAx>
      <c:valAx>
        <c:axId val="1331721968"/>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31718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sz="1400" dirty="0"/>
              <a:t>アメリカ</a:t>
            </a:r>
            <a:endParaRPr lang="en-US" altLang="ja-JP" sz="1400" dirty="0"/>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0.44689670041244844"/>
          <c:y val="0.22464649065934594"/>
          <c:w val="0.45856167979002627"/>
          <c:h val="0.76592106077196898"/>
        </c:manualLayout>
      </c:layout>
      <c:barChart>
        <c:barDir val="bar"/>
        <c:grouping val="clustered"/>
        <c:varyColors val="0"/>
        <c:ser>
          <c:idx val="0"/>
          <c:order val="0"/>
          <c:tx>
            <c:strRef>
              <c:f>Sheet1!$B$1</c:f>
              <c:strCache>
                <c:ptCount val="1"/>
                <c:pt idx="0">
                  <c:v>列1</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スパゲティなどの麺類の代わりとして食べる</c:v>
                </c:pt>
                <c:pt idx="1">
                  <c:v>煮込み料理で食べる</c:v>
                </c:pt>
                <c:pt idx="2">
                  <c:v>炒めて食べる</c:v>
                </c:pt>
                <c:pt idx="3">
                  <c:v>ドレッシングなどをかけてそのまま食べる</c:v>
                </c:pt>
                <c:pt idx="4">
                  <c:v>その他</c:v>
                </c:pt>
              </c:strCache>
            </c:strRef>
          </c:cat>
          <c:val>
            <c:numRef>
              <c:f>Sheet1!$B$2:$B$6</c:f>
              <c:numCache>
                <c:formatCode>0.0"%"</c:formatCode>
                <c:ptCount val="5"/>
                <c:pt idx="0">
                  <c:v>48.245614035087719</c:v>
                </c:pt>
                <c:pt idx="1">
                  <c:v>35.964912280701753</c:v>
                </c:pt>
                <c:pt idx="2">
                  <c:v>34.210526315789473</c:v>
                </c:pt>
                <c:pt idx="3">
                  <c:v>31.578947368421051</c:v>
                </c:pt>
                <c:pt idx="4">
                  <c:v>2.6315789473684212</c:v>
                </c:pt>
              </c:numCache>
            </c:numRef>
          </c:val>
          <c:extLst>
            <c:ext xmlns:c16="http://schemas.microsoft.com/office/drawing/2014/chart" uri="{C3380CC4-5D6E-409C-BE32-E72D297353CC}">
              <c16:uniqueId val="{00000000-D82A-4C1D-9218-C8B5152C4DD8}"/>
            </c:ext>
          </c:extLst>
        </c:ser>
        <c:dLbls>
          <c:dLblPos val="outEnd"/>
          <c:showLegendKey val="0"/>
          <c:showVal val="1"/>
          <c:showCatName val="0"/>
          <c:showSerName val="0"/>
          <c:showPercent val="0"/>
          <c:showBubbleSize val="0"/>
        </c:dLbls>
        <c:gapWidth val="182"/>
        <c:axId val="1331718128"/>
        <c:axId val="1331721968"/>
      </c:barChart>
      <c:catAx>
        <c:axId val="1331718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1331721968"/>
        <c:crosses val="autoZero"/>
        <c:auto val="1"/>
        <c:lblAlgn val="ctr"/>
        <c:lblOffset val="100"/>
        <c:noMultiLvlLbl val="0"/>
      </c:catAx>
      <c:valAx>
        <c:axId val="1331721968"/>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31718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sz="1400" dirty="0"/>
              <a:t>フランス</a:t>
            </a:r>
            <a:endParaRPr lang="en-US" altLang="ja-JP" sz="1400" dirty="0"/>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0.44689670041244844"/>
          <c:y val="0.22464649065934594"/>
          <c:w val="0.45856167979002627"/>
          <c:h val="0.76592106077196898"/>
        </c:manualLayout>
      </c:layout>
      <c:barChart>
        <c:barDir val="bar"/>
        <c:grouping val="clustered"/>
        <c:varyColors val="0"/>
        <c:ser>
          <c:idx val="0"/>
          <c:order val="0"/>
          <c:tx>
            <c:strRef>
              <c:f>Sheet1!$B$1</c:f>
              <c:strCache>
                <c:ptCount val="1"/>
                <c:pt idx="0">
                  <c:v>列1</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スパゲティなどの麺類の代わりとして食べる</c:v>
                </c:pt>
                <c:pt idx="1">
                  <c:v>炒めて食べる</c:v>
                </c:pt>
                <c:pt idx="2">
                  <c:v>煮込み料理で食べる</c:v>
                </c:pt>
                <c:pt idx="3">
                  <c:v>ドレッシングなどをかけてそのまま食べる</c:v>
                </c:pt>
                <c:pt idx="4">
                  <c:v>その他</c:v>
                </c:pt>
              </c:strCache>
            </c:strRef>
          </c:cat>
          <c:val>
            <c:numRef>
              <c:f>Sheet1!$B$2:$B$6</c:f>
              <c:numCache>
                <c:formatCode>0.0"%"</c:formatCode>
                <c:ptCount val="5"/>
                <c:pt idx="0">
                  <c:v>42.156862745098039</c:v>
                </c:pt>
                <c:pt idx="1">
                  <c:v>37.254901960784316</c:v>
                </c:pt>
                <c:pt idx="2">
                  <c:v>28.431372549019606</c:v>
                </c:pt>
                <c:pt idx="3">
                  <c:v>13.725490196078431</c:v>
                </c:pt>
                <c:pt idx="4">
                  <c:v>2.9411764705882355</c:v>
                </c:pt>
              </c:numCache>
            </c:numRef>
          </c:val>
          <c:extLst>
            <c:ext xmlns:c16="http://schemas.microsoft.com/office/drawing/2014/chart" uri="{C3380CC4-5D6E-409C-BE32-E72D297353CC}">
              <c16:uniqueId val="{00000000-65DC-4996-AA74-8C048031C814}"/>
            </c:ext>
          </c:extLst>
        </c:ser>
        <c:dLbls>
          <c:dLblPos val="outEnd"/>
          <c:showLegendKey val="0"/>
          <c:showVal val="1"/>
          <c:showCatName val="0"/>
          <c:showSerName val="0"/>
          <c:showPercent val="0"/>
          <c:showBubbleSize val="0"/>
        </c:dLbls>
        <c:gapWidth val="182"/>
        <c:axId val="1331718128"/>
        <c:axId val="1331721968"/>
      </c:barChart>
      <c:catAx>
        <c:axId val="1331718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1331721968"/>
        <c:crosses val="autoZero"/>
        <c:auto val="1"/>
        <c:lblAlgn val="ctr"/>
        <c:lblOffset val="100"/>
        <c:noMultiLvlLbl val="0"/>
      </c:catAx>
      <c:valAx>
        <c:axId val="1331721968"/>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31718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noProof="0" dirty="0"/>
              <a:t>こんにゃくの認知度（フランス）</a:t>
            </a:r>
            <a:endParaRPr lang="ja-JP" sz="1400" noProof="0" dirty="0"/>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2134448601863024"/>
          <c:y val="0.22506794288058665"/>
          <c:w val="0.62346339494222536"/>
          <c:h val="0.68760214774765116"/>
        </c:manualLayout>
      </c:layout>
      <c:pieChart>
        <c:varyColors val="1"/>
        <c:ser>
          <c:idx val="0"/>
          <c:order val="0"/>
          <c:tx>
            <c:strRef>
              <c:f>Sheet1!$C$1</c:f>
              <c:strCache>
                <c:ptCount val="1"/>
                <c:pt idx="0">
                  <c:v>フランス（n=425）</c:v>
                </c:pt>
              </c:strCache>
            </c:strRef>
          </c:tx>
          <c:dPt>
            <c:idx val="0"/>
            <c:bubble3D val="0"/>
            <c:spPr>
              <a:solidFill>
                <a:srgbClr val="4AB1B5"/>
              </a:solidFill>
              <a:ln w="19050">
                <a:solidFill>
                  <a:schemeClr val="lt1"/>
                </a:solidFill>
              </a:ln>
              <a:effectLst/>
            </c:spPr>
            <c:extLst>
              <c:ext xmlns:c16="http://schemas.microsoft.com/office/drawing/2014/chart" uri="{C3380CC4-5D6E-409C-BE32-E72D297353CC}">
                <c16:uniqueId val="{00000001-EA82-4028-8371-3AA748480AA3}"/>
              </c:ext>
            </c:extLst>
          </c:dPt>
          <c:dPt>
            <c:idx val="1"/>
            <c:bubble3D val="0"/>
            <c:spPr>
              <a:solidFill>
                <a:srgbClr val="128D7D"/>
              </a:solidFill>
              <a:ln w="19050">
                <a:solidFill>
                  <a:schemeClr val="lt1"/>
                </a:solidFill>
              </a:ln>
              <a:effectLst/>
            </c:spPr>
            <c:extLst>
              <c:ext xmlns:c16="http://schemas.microsoft.com/office/drawing/2014/chart" uri="{C3380CC4-5D6E-409C-BE32-E72D297353CC}">
                <c16:uniqueId val="{00000003-EA82-4028-8371-3AA748480AA3}"/>
              </c:ext>
            </c:extLst>
          </c:dPt>
          <c:dPt>
            <c:idx val="2"/>
            <c:bubble3D val="0"/>
            <c:spPr>
              <a:solidFill>
                <a:srgbClr val="68B984"/>
              </a:solidFill>
              <a:ln w="19050">
                <a:solidFill>
                  <a:schemeClr val="lt1"/>
                </a:solidFill>
              </a:ln>
              <a:effectLst/>
            </c:spPr>
            <c:extLst>
              <c:ext xmlns:c16="http://schemas.microsoft.com/office/drawing/2014/chart" uri="{C3380CC4-5D6E-409C-BE32-E72D297353CC}">
                <c16:uniqueId val="{00000005-EA82-4028-8371-3AA748480AA3}"/>
              </c:ext>
            </c:extLst>
          </c:dPt>
          <c:dPt>
            <c:idx val="3"/>
            <c:bubble3D val="0"/>
            <c:spPr>
              <a:solidFill>
                <a:srgbClr val="0099CC"/>
              </a:solidFill>
              <a:ln w="19050">
                <a:solidFill>
                  <a:schemeClr val="lt1"/>
                </a:solidFill>
              </a:ln>
              <a:effectLst/>
            </c:spPr>
            <c:extLst>
              <c:ext xmlns:c16="http://schemas.microsoft.com/office/drawing/2014/chart" uri="{C3380CC4-5D6E-409C-BE32-E72D297353CC}">
                <c16:uniqueId val="{00000007-EA82-4028-8371-3AA748480AA3}"/>
              </c:ext>
            </c:extLst>
          </c:dPt>
          <c:dLbls>
            <c:dLbl>
              <c:idx val="0"/>
              <c:layout>
                <c:manualLayout>
                  <c:x val="-0.21410052175120889"/>
                  <c:y val="0.20182793516355846"/>
                </c:manualLayout>
              </c:layout>
              <c:spPr>
                <a:noFill/>
                <a:ln>
                  <a:noFill/>
                </a:ln>
                <a:effectLst/>
              </c:spPr>
              <c:txPr>
                <a:bodyPr rot="0" spcFirstLastPara="1" vertOverflow="ellipsis" vert="horz" wrap="square" lIns="38100" tIns="19050" rIns="38100" bIns="19050" anchor="ctr" anchorCtr="1">
                  <a:noAutofit/>
                </a:bodyPr>
                <a:lstStyle/>
                <a:p>
                  <a:pPr>
                    <a:defRPr lang="ja-JP" sz="1197" b="0" i="0" u="none" strike="noStrike" kern="1200" baseline="0">
                      <a:solidFill>
                        <a:schemeClr val="bg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21229392563526034"/>
                      <c:h val="0.23685331705146101"/>
                    </c:manualLayout>
                  </c15:layout>
                </c:ext>
                <c:ext xmlns:c16="http://schemas.microsoft.com/office/drawing/2014/chart" uri="{C3380CC4-5D6E-409C-BE32-E72D297353CC}">
                  <c16:uniqueId val="{00000001-EA82-4028-8371-3AA748480AA3}"/>
                </c:ext>
              </c:extLst>
            </c:dLbl>
            <c:dLbl>
              <c:idx val="1"/>
              <c:layout>
                <c:manualLayout>
                  <c:x val="0.27644610162428701"/>
                  <c:y val="-0.2051931243767614"/>
                </c:manualLayout>
              </c:layout>
              <c:spPr>
                <a:noFill/>
                <a:ln>
                  <a:noFill/>
                </a:ln>
                <a:effectLst/>
              </c:spPr>
              <c:txPr>
                <a:bodyPr rot="0" spcFirstLastPara="1" vertOverflow="ellipsis" vert="horz" wrap="square" lIns="38100" tIns="19050" rIns="38100" bIns="19050" anchor="ctr" anchorCtr="1">
                  <a:noAutofit/>
                </a:bodyPr>
                <a:lstStyle/>
                <a:p>
                  <a:pPr>
                    <a:defRPr lang="ja-JP" sz="1197" b="0" i="0" u="none" strike="noStrike" kern="1200" baseline="0">
                      <a:solidFill>
                        <a:schemeClr val="bg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24490077177508268"/>
                      <c:h val="0.20084619225453548"/>
                    </c:manualLayout>
                  </c15:layout>
                </c:ext>
                <c:ext xmlns:c16="http://schemas.microsoft.com/office/drawing/2014/chart" uri="{C3380CC4-5D6E-409C-BE32-E72D297353CC}">
                  <c16:uniqueId val="{00000003-EA82-4028-8371-3AA748480AA3}"/>
                </c:ext>
              </c:extLst>
            </c:dLbl>
            <c:dLbl>
              <c:idx val="2"/>
              <c:layout>
                <c:manualLayout>
                  <c:x val="0.20642769708913172"/>
                  <c:y val="0.20040050036215459"/>
                </c:manualLayout>
              </c:layout>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bg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82-4028-8371-3AA748480AA3}"/>
                </c:ext>
              </c:extLst>
            </c:dLbl>
            <c:dLbl>
              <c:idx val="3"/>
              <c:layout>
                <c:manualLayout>
                  <c:x val="3.0988201998454713E-3"/>
                  <c:y val="4.3542326607422998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82-4028-8371-3AA748480AA3}"/>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知っている</c:v>
                </c:pt>
                <c:pt idx="1">
                  <c:v>知らない</c:v>
                </c:pt>
              </c:strCache>
            </c:strRef>
          </c:cat>
          <c:val>
            <c:numRef>
              <c:f>Sheet1!$C$2:$C$3</c:f>
              <c:numCache>
                <c:formatCode>0.0"%"</c:formatCode>
                <c:ptCount val="2"/>
                <c:pt idx="0">
                  <c:v>26.117647058823529</c:v>
                </c:pt>
                <c:pt idx="1">
                  <c:v>73.882352941176464</c:v>
                </c:pt>
              </c:numCache>
            </c:numRef>
          </c:val>
          <c:extLst>
            <c:ext xmlns:c16="http://schemas.microsoft.com/office/drawing/2014/chart" uri="{C3380CC4-5D6E-409C-BE32-E72D297353CC}">
              <c16:uniqueId val="{00000008-EA82-4028-8371-3AA748480A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sz="1400" dirty="0"/>
              <a:t>アメリカ</a:t>
            </a:r>
            <a:endParaRPr lang="en-US" altLang="ja-JP" sz="1400" dirty="0"/>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0.44689670041244844"/>
          <c:y val="0.22464649065934594"/>
          <c:w val="0.45856167979002627"/>
          <c:h val="0.76592106077196898"/>
        </c:manualLayout>
      </c:layout>
      <c:barChart>
        <c:barDir val="bar"/>
        <c:grouping val="clustered"/>
        <c:varyColors val="0"/>
        <c:ser>
          <c:idx val="0"/>
          <c:order val="0"/>
          <c:tx>
            <c:strRef>
              <c:f>Sheet1!$B$1</c:f>
              <c:strCache>
                <c:ptCount val="1"/>
                <c:pt idx="0">
                  <c:v>列1</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アメリカの大手スーパー</c:v>
                </c:pt>
                <c:pt idx="1">
                  <c:v>日系スーパー</c:v>
                </c:pt>
                <c:pt idx="2">
                  <c:v>その他アジア系スーパー</c:v>
                </c:pt>
                <c:pt idx="3">
                  <c:v>オンライン</c:v>
                </c:pt>
                <c:pt idx="4">
                  <c:v>その他</c:v>
                </c:pt>
              </c:strCache>
            </c:strRef>
          </c:cat>
          <c:val>
            <c:numRef>
              <c:f>Sheet1!$B$2:$B$6</c:f>
              <c:numCache>
                <c:formatCode>0.0"%"</c:formatCode>
                <c:ptCount val="5"/>
                <c:pt idx="0">
                  <c:v>70.454545454545453</c:v>
                </c:pt>
                <c:pt idx="1">
                  <c:v>53.787878787878789</c:v>
                </c:pt>
                <c:pt idx="2">
                  <c:v>26.515151515151516</c:v>
                </c:pt>
                <c:pt idx="3">
                  <c:v>24.242424242424242</c:v>
                </c:pt>
                <c:pt idx="4">
                  <c:v>0.75757575757575757</c:v>
                </c:pt>
              </c:numCache>
            </c:numRef>
          </c:val>
          <c:extLst>
            <c:ext xmlns:c16="http://schemas.microsoft.com/office/drawing/2014/chart" uri="{C3380CC4-5D6E-409C-BE32-E72D297353CC}">
              <c16:uniqueId val="{00000000-549E-4CE4-AE21-BF8C32898077}"/>
            </c:ext>
          </c:extLst>
        </c:ser>
        <c:dLbls>
          <c:dLblPos val="outEnd"/>
          <c:showLegendKey val="0"/>
          <c:showVal val="1"/>
          <c:showCatName val="0"/>
          <c:showSerName val="0"/>
          <c:showPercent val="0"/>
          <c:showBubbleSize val="0"/>
        </c:dLbls>
        <c:gapWidth val="182"/>
        <c:axId val="1331718128"/>
        <c:axId val="1331721968"/>
      </c:barChart>
      <c:catAx>
        <c:axId val="1331718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1331721968"/>
        <c:crosses val="autoZero"/>
        <c:auto val="1"/>
        <c:lblAlgn val="ctr"/>
        <c:lblOffset val="100"/>
        <c:noMultiLvlLbl val="0"/>
      </c:catAx>
      <c:valAx>
        <c:axId val="1331721968"/>
        <c:scaling>
          <c:orientation val="minMax"/>
          <c:max val="80"/>
          <c:min val="0"/>
        </c:scaling>
        <c:delete val="0"/>
        <c:axPos val="t"/>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31718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sz="1400" dirty="0"/>
              <a:t>フランス</a:t>
            </a:r>
            <a:endParaRPr lang="en-US" altLang="ja-JP" sz="1400" dirty="0"/>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0.44689670041244844"/>
          <c:y val="0.22464649065934594"/>
          <c:w val="0.45856167979002627"/>
          <c:h val="0.76592106077196898"/>
        </c:manualLayout>
      </c:layout>
      <c:barChart>
        <c:barDir val="bar"/>
        <c:grouping val="clustered"/>
        <c:varyColors val="0"/>
        <c:ser>
          <c:idx val="0"/>
          <c:order val="0"/>
          <c:tx>
            <c:strRef>
              <c:f>Sheet1!$B$1</c:f>
              <c:strCache>
                <c:ptCount val="1"/>
                <c:pt idx="0">
                  <c:v>列1</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フランスの大手スーパー</c:v>
                </c:pt>
                <c:pt idx="1">
                  <c:v>日系スーパー</c:v>
                </c:pt>
                <c:pt idx="2">
                  <c:v>その他アジア系スーパー</c:v>
                </c:pt>
                <c:pt idx="3">
                  <c:v>オンライン</c:v>
                </c:pt>
                <c:pt idx="4">
                  <c:v>その他</c:v>
                </c:pt>
              </c:strCache>
            </c:strRef>
          </c:cat>
          <c:val>
            <c:numRef>
              <c:f>Sheet1!$B$2:$B$6</c:f>
              <c:numCache>
                <c:formatCode>0.0"%"</c:formatCode>
                <c:ptCount val="5"/>
                <c:pt idx="0">
                  <c:v>61.481481481481481</c:v>
                </c:pt>
                <c:pt idx="1">
                  <c:v>43.703703703703702</c:v>
                </c:pt>
                <c:pt idx="2">
                  <c:v>10.37037037037037</c:v>
                </c:pt>
                <c:pt idx="3">
                  <c:v>6.666666666666667</c:v>
                </c:pt>
                <c:pt idx="4">
                  <c:v>2.9629629629629628</c:v>
                </c:pt>
              </c:numCache>
            </c:numRef>
          </c:val>
          <c:extLst>
            <c:ext xmlns:c16="http://schemas.microsoft.com/office/drawing/2014/chart" uri="{C3380CC4-5D6E-409C-BE32-E72D297353CC}">
              <c16:uniqueId val="{00000000-0563-49B2-AA89-BFBAB144D3DE}"/>
            </c:ext>
          </c:extLst>
        </c:ser>
        <c:dLbls>
          <c:dLblPos val="outEnd"/>
          <c:showLegendKey val="0"/>
          <c:showVal val="1"/>
          <c:showCatName val="0"/>
          <c:showSerName val="0"/>
          <c:showPercent val="0"/>
          <c:showBubbleSize val="0"/>
        </c:dLbls>
        <c:gapWidth val="182"/>
        <c:axId val="1331718128"/>
        <c:axId val="1331721968"/>
      </c:barChart>
      <c:catAx>
        <c:axId val="1331718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1331721968"/>
        <c:crosses val="autoZero"/>
        <c:auto val="1"/>
        <c:lblAlgn val="ctr"/>
        <c:lblOffset val="100"/>
        <c:noMultiLvlLbl val="0"/>
      </c:catAx>
      <c:valAx>
        <c:axId val="1331721968"/>
        <c:scaling>
          <c:orientation val="minMax"/>
          <c:max val="80"/>
          <c:min val="0"/>
        </c:scaling>
        <c:delete val="0"/>
        <c:axPos val="t"/>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31718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2364542835353929"/>
          <c:y val="0.24061849408565239"/>
          <c:w val="0.60017074113565039"/>
          <c:h val="0.71393162067822502"/>
        </c:manualLayout>
      </c:layout>
      <c:pieChart>
        <c:varyColors val="1"/>
        <c:ser>
          <c:idx val="0"/>
          <c:order val="0"/>
          <c:tx>
            <c:strRef>
              <c:f>Sheet1!$B$1</c:f>
              <c:strCache>
                <c:ptCount val="1"/>
                <c:pt idx="0">
                  <c:v>アメリカ</c:v>
                </c:pt>
              </c:strCache>
            </c:strRef>
          </c:tx>
          <c:dPt>
            <c:idx val="0"/>
            <c:bubble3D val="0"/>
            <c:spPr>
              <a:solidFill>
                <a:srgbClr val="128D7D"/>
              </a:solidFill>
              <a:ln w="19050">
                <a:solidFill>
                  <a:schemeClr val="lt1"/>
                </a:solidFill>
              </a:ln>
              <a:effectLst/>
            </c:spPr>
            <c:extLst>
              <c:ext xmlns:c16="http://schemas.microsoft.com/office/drawing/2014/chart" uri="{C3380CC4-5D6E-409C-BE32-E72D297353CC}">
                <c16:uniqueId val="{00000002-D37A-4652-B750-2968EF136332}"/>
              </c:ext>
            </c:extLst>
          </c:dPt>
          <c:dPt>
            <c:idx val="1"/>
            <c:bubble3D val="0"/>
            <c:spPr>
              <a:solidFill>
                <a:srgbClr val="94CEBE"/>
              </a:solidFill>
              <a:ln w="19050">
                <a:solidFill>
                  <a:schemeClr val="lt1"/>
                </a:solidFill>
              </a:ln>
              <a:effectLst/>
            </c:spPr>
            <c:extLst>
              <c:ext xmlns:c16="http://schemas.microsoft.com/office/drawing/2014/chart" uri="{C3380CC4-5D6E-409C-BE32-E72D297353CC}">
                <c16:uniqueId val="{00000003-D37A-4652-B750-2968EF136332}"/>
              </c:ext>
            </c:extLst>
          </c:dPt>
          <c:dPt>
            <c:idx val="2"/>
            <c:bubble3D val="0"/>
            <c:spPr>
              <a:solidFill>
                <a:srgbClr val="D0DF53"/>
              </a:solidFill>
              <a:ln w="19050">
                <a:solidFill>
                  <a:schemeClr val="lt1"/>
                </a:solidFill>
              </a:ln>
              <a:effectLst/>
            </c:spPr>
            <c:extLst>
              <c:ext xmlns:c16="http://schemas.microsoft.com/office/drawing/2014/chart" uri="{C3380CC4-5D6E-409C-BE32-E72D297353CC}">
                <c16:uniqueId val="{00000004-D37A-4652-B750-2968EF136332}"/>
              </c:ext>
            </c:extLst>
          </c:dPt>
          <c:dLbls>
            <c:dLbl>
              <c:idx val="0"/>
              <c:layout>
                <c:manualLayout>
                  <c:x val="-0.16462727163373106"/>
                  <c:y val="0.21369753626502411"/>
                </c:manualLayout>
              </c:layout>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bg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7A-4652-B750-2968EF136332}"/>
                </c:ext>
              </c:extLst>
            </c:dLbl>
            <c:dLbl>
              <c:idx val="1"/>
              <c:layout>
                <c:manualLayout>
                  <c:x val="0.15702905752528126"/>
                  <c:y val="-0.1802283274647838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7A-4652-B750-2968EF136332}"/>
                </c:ext>
              </c:extLst>
            </c:dLbl>
            <c:dLbl>
              <c:idx val="2"/>
              <c:layout>
                <c:manualLayout>
                  <c:x val="-0.13832414422137018"/>
                  <c:y val="6.6294095043550799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4576329579441927"/>
                      <c:h val="0.17533769976013641"/>
                    </c:manualLayout>
                  </c15:layout>
                </c:ext>
                <c:ext xmlns:c16="http://schemas.microsoft.com/office/drawing/2014/chart" uri="{C3380CC4-5D6E-409C-BE32-E72D297353CC}">
                  <c16:uniqueId val="{00000004-D37A-4652-B750-2968EF136332}"/>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高いと感じた</c:v>
                </c:pt>
                <c:pt idx="1">
                  <c:v>適切だと感じた</c:v>
                </c:pt>
                <c:pt idx="2">
                  <c:v>安いと感じた</c:v>
                </c:pt>
              </c:strCache>
            </c:strRef>
          </c:cat>
          <c:val>
            <c:numRef>
              <c:f>Sheet1!$B$2:$B$4</c:f>
              <c:numCache>
                <c:formatCode>0.0"%"</c:formatCode>
                <c:ptCount val="3"/>
                <c:pt idx="0">
                  <c:v>22.727272727272727</c:v>
                </c:pt>
                <c:pt idx="1">
                  <c:v>74.242424242424249</c:v>
                </c:pt>
                <c:pt idx="2">
                  <c:v>3.0303030303030303</c:v>
                </c:pt>
              </c:numCache>
            </c:numRef>
          </c:val>
          <c:extLst>
            <c:ext xmlns:c16="http://schemas.microsoft.com/office/drawing/2014/chart" uri="{C3380CC4-5D6E-409C-BE32-E72D297353CC}">
              <c16:uniqueId val="{00000000-D37A-4652-B750-2968EF13633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dirty="0"/>
              <a:t>フランス</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2364542835353929"/>
          <c:y val="0.24061849408565239"/>
          <c:w val="0.60017074113565039"/>
          <c:h val="0.71393162067822502"/>
        </c:manualLayout>
      </c:layout>
      <c:pieChart>
        <c:varyColors val="1"/>
        <c:ser>
          <c:idx val="0"/>
          <c:order val="0"/>
          <c:tx>
            <c:strRef>
              <c:f>Sheet1!$B$1</c:f>
              <c:strCache>
                <c:ptCount val="1"/>
                <c:pt idx="0">
                  <c:v>フランス</c:v>
                </c:pt>
              </c:strCache>
            </c:strRef>
          </c:tx>
          <c:dPt>
            <c:idx val="0"/>
            <c:bubble3D val="0"/>
            <c:spPr>
              <a:solidFill>
                <a:srgbClr val="128D7D"/>
              </a:solidFill>
              <a:ln w="19050">
                <a:solidFill>
                  <a:schemeClr val="lt1"/>
                </a:solidFill>
              </a:ln>
              <a:effectLst/>
            </c:spPr>
            <c:extLst>
              <c:ext xmlns:c16="http://schemas.microsoft.com/office/drawing/2014/chart" uri="{C3380CC4-5D6E-409C-BE32-E72D297353CC}">
                <c16:uniqueId val="{00000001-F6FF-494E-B9E8-0E8058568514}"/>
              </c:ext>
            </c:extLst>
          </c:dPt>
          <c:dPt>
            <c:idx val="1"/>
            <c:bubble3D val="0"/>
            <c:spPr>
              <a:solidFill>
                <a:srgbClr val="94CEBE"/>
              </a:solidFill>
              <a:ln w="19050">
                <a:solidFill>
                  <a:schemeClr val="lt1"/>
                </a:solidFill>
              </a:ln>
              <a:effectLst/>
            </c:spPr>
            <c:extLst>
              <c:ext xmlns:c16="http://schemas.microsoft.com/office/drawing/2014/chart" uri="{C3380CC4-5D6E-409C-BE32-E72D297353CC}">
                <c16:uniqueId val="{00000003-F6FF-494E-B9E8-0E8058568514}"/>
              </c:ext>
            </c:extLst>
          </c:dPt>
          <c:dPt>
            <c:idx val="2"/>
            <c:bubble3D val="0"/>
            <c:spPr>
              <a:solidFill>
                <a:srgbClr val="D0DF53"/>
              </a:solidFill>
              <a:ln w="19050">
                <a:solidFill>
                  <a:schemeClr val="lt1"/>
                </a:solidFill>
              </a:ln>
              <a:effectLst/>
            </c:spPr>
            <c:extLst>
              <c:ext xmlns:c16="http://schemas.microsoft.com/office/drawing/2014/chart" uri="{C3380CC4-5D6E-409C-BE32-E72D297353CC}">
                <c16:uniqueId val="{00000005-F6FF-494E-B9E8-0E8058568514}"/>
              </c:ext>
            </c:extLst>
          </c:dPt>
          <c:dLbls>
            <c:dLbl>
              <c:idx val="0"/>
              <c:layout>
                <c:manualLayout>
                  <c:x val="-0.16462727163373106"/>
                  <c:y val="0.21369753626502411"/>
                </c:manualLayout>
              </c:layout>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bg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FF-494E-B9E8-0E8058568514}"/>
                </c:ext>
              </c:extLst>
            </c:dLbl>
            <c:dLbl>
              <c:idx val="1"/>
              <c:layout>
                <c:manualLayout>
                  <c:x val="0.15702905752528126"/>
                  <c:y val="-0.1802283274647838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FF-494E-B9E8-0E8058568514}"/>
                </c:ext>
              </c:extLst>
            </c:dLbl>
            <c:dLbl>
              <c:idx val="2"/>
              <c:layout>
                <c:manualLayout>
                  <c:x val="-0.13832414422137018"/>
                  <c:y val="6.6294095043550799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4576329579441927"/>
                      <c:h val="0.17533769976013641"/>
                    </c:manualLayout>
                  </c15:layout>
                </c:ext>
                <c:ext xmlns:c16="http://schemas.microsoft.com/office/drawing/2014/chart" uri="{C3380CC4-5D6E-409C-BE32-E72D297353CC}">
                  <c16:uniqueId val="{00000005-F6FF-494E-B9E8-0E8058568514}"/>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高いと感じた</c:v>
                </c:pt>
                <c:pt idx="1">
                  <c:v>適切だと感じた</c:v>
                </c:pt>
                <c:pt idx="2">
                  <c:v>安いと感じた</c:v>
                </c:pt>
              </c:strCache>
            </c:strRef>
          </c:cat>
          <c:val>
            <c:numRef>
              <c:f>Sheet1!$B$2:$B$4</c:f>
              <c:numCache>
                <c:formatCode>0.0"%"</c:formatCode>
                <c:ptCount val="3"/>
                <c:pt idx="0">
                  <c:v>23.703703703703702</c:v>
                </c:pt>
                <c:pt idx="1">
                  <c:v>69.629629629629633</c:v>
                </c:pt>
                <c:pt idx="2">
                  <c:v>6.666666666666667</c:v>
                </c:pt>
              </c:numCache>
            </c:numRef>
          </c:val>
          <c:extLst>
            <c:ext xmlns:c16="http://schemas.microsoft.com/office/drawing/2014/chart" uri="{C3380CC4-5D6E-409C-BE32-E72D297353CC}">
              <c16:uniqueId val="{00000006-F6FF-494E-B9E8-0E805856851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dirty="0"/>
              <a:t>板こんにゃく</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9287272886737103"/>
          <c:y val="0.29697570611105045"/>
          <c:w val="0.46966751728350659"/>
          <c:h val="0.50749038325051554"/>
        </c:manualLayout>
      </c:layout>
      <c:radarChart>
        <c:radarStyle val="marker"/>
        <c:varyColors val="0"/>
        <c:ser>
          <c:idx val="0"/>
          <c:order val="0"/>
          <c:tx>
            <c:strRef>
              <c:f>Sheet1!$B$1</c:f>
              <c:strCache>
                <c:ptCount val="1"/>
                <c:pt idx="0">
                  <c:v>板こんにゃく</c:v>
                </c:pt>
              </c:strCache>
            </c:strRef>
          </c:tx>
          <c:spPr>
            <a:ln w="28575" cap="rnd">
              <a:solidFill>
                <a:srgbClr val="128D7D"/>
              </a:solidFill>
              <a:round/>
            </a:ln>
            <a:effectLst/>
          </c:spPr>
          <c:marker>
            <c:symbol val="none"/>
          </c:marker>
          <c:dLbls>
            <c:dLbl>
              <c:idx val="1"/>
              <c:layout>
                <c:manualLayout>
                  <c:x val="1.8125560179714215E-2"/>
                  <c:y val="3.5934599029765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1D-45E4-A8F4-77F2E4DA1DC3}"/>
                </c:ext>
              </c:extLst>
            </c:dLbl>
            <c:dLbl>
              <c:idx val="4"/>
              <c:layout>
                <c:manualLayout>
                  <c:x val="-1.812556017971421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1D-45E4-A8F4-77F2E4DA1DC3}"/>
                </c:ext>
              </c:extLst>
            </c:dLbl>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全体的な美味しさ</c:v>
                </c:pt>
                <c:pt idx="1">
                  <c:v>香り</c:v>
                </c:pt>
                <c:pt idx="2">
                  <c:v>見た目</c:v>
                </c:pt>
                <c:pt idx="3">
                  <c:v>食感</c:v>
                </c:pt>
                <c:pt idx="4">
                  <c:v>取り扱いのしやすさ、調理のしやすさ</c:v>
                </c:pt>
              </c:strCache>
            </c:strRef>
          </c:cat>
          <c:val>
            <c:numRef>
              <c:f>Sheet1!$B$2:$B$6</c:f>
              <c:numCache>
                <c:formatCode>0.00_ </c:formatCode>
                <c:ptCount val="5"/>
                <c:pt idx="0">
                  <c:v>4.4466019417475726</c:v>
                </c:pt>
                <c:pt idx="1">
                  <c:v>4.2621359223300974</c:v>
                </c:pt>
                <c:pt idx="2">
                  <c:v>4.0776699029126213</c:v>
                </c:pt>
                <c:pt idx="3">
                  <c:v>4.0097087378640781</c:v>
                </c:pt>
                <c:pt idx="4">
                  <c:v>4.0485436893203888</c:v>
                </c:pt>
              </c:numCache>
            </c:numRef>
          </c:val>
          <c:extLst>
            <c:ext xmlns:c16="http://schemas.microsoft.com/office/drawing/2014/chart" uri="{C3380CC4-5D6E-409C-BE32-E72D297353CC}">
              <c16:uniqueId val="{00000000-C41D-45E4-A8F4-77F2E4DA1DC3}"/>
            </c:ext>
          </c:extLst>
        </c:ser>
        <c:dLbls>
          <c:showLegendKey val="0"/>
          <c:showVal val="1"/>
          <c:showCatName val="0"/>
          <c:showSerName val="0"/>
          <c:showPercent val="0"/>
          <c:showBubbleSize val="0"/>
        </c:dLbls>
        <c:axId val="1376337552"/>
        <c:axId val="1376328912"/>
      </c:radarChart>
      <c:catAx>
        <c:axId val="137633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ja-JP"/>
          </a:p>
        </c:txPr>
        <c:crossAx val="1376328912"/>
        <c:crosses val="autoZero"/>
        <c:auto val="1"/>
        <c:lblAlgn val="ctr"/>
        <c:lblOffset val="100"/>
        <c:noMultiLvlLbl val="0"/>
      </c:catAx>
      <c:valAx>
        <c:axId val="1376328912"/>
        <c:scaling>
          <c:orientation val="minMax"/>
        </c:scaling>
        <c:delete val="1"/>
        <c:axPos val="l"/>
        <c:majorGridlines>
          <c:spPr>
            <a:ln w="9525" cap="flat" cmpd="sng" algn="ctr">
              <a:solidFill>
                <a:schemeClr val="tx1">
                  <a:lumMod val="15000"/>
                  <a:lumOff val="85000"/>
                </a:schemeClr>
              </a:solidFill>
              <a:round/>
            </a:ln>
            <a:effectLst/>
          </c:spPr>
        </c:majorGridlines>
        <c:numFmt formatCode="0.00_ " sourceLinked="1"/>
        <c:majorTickMark val="out"/>
        <c:minorTickMark val="none"/>
        <c:tickLblPos val="nextTo"/>
        <c:crossAx val="13763375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dirty="0"/>
              <a:t>糸こんにゃく（しらたき）</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9287272886737103"/>
          <c:y val="0.29697570611105045"/>
          <c:w val="0.46966751728350659"/>
          <c:h val="0.50749038325051554"/>
        </c:manualLayout>
      </c:layout>
      <c:radarChart>
        <c:radarStyle val="marker"/>
        <c:varyColors val="0"/>
        <c:ser>
          <c:idx val="0"/>
          <c:order val="0"/>
          <c:tx>
            <c:strRef>
              <c:f>Sheet1!$C$1</c:f>
              <c:strCache>
                <c:ptCount val="1"/>
                <c:pt idx="0">
                  <c:v>糸こんにゃく（しらたき）</c:v>
                </c:pt>
              </c:strCache>
            </c:strRef>
          </c:tx>
          <c:spPr>
            <a:ln w="28575" cap="rnd">
              <a:solidFill>
                <a:srgbClr val="94CEBE"/>
              </a:solidFill>
              <a:round/>
            </a:ln>
            <a:effectLst/>
          </c:spPr>
          <c:marker>
            <c:symbol val="none"/>
          </c:marker>
          <c:dLbls>
            <c:dLbl>
              <c:idx val="1"/>
              <c:layout>
                <c:manualLayout>
                  <c:x val="1.8125560179714215E-2"/>
                  <c:y val="3.5934599029765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A8-4A68-AEC7-59631C44D190}"/>
                </c:ext>
              </c:extLst>
            </c:dLbl>
            <c:dLbl>
              <c:idx val="4"/>
              <c:layout>
                <c:manualLayout>
                  <c:x val="-1.812556017971421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A8-4A68-AEC7-59631C44D190}"/>
                </c:ext>
              </c:extLst>
            </c:dLbl>
            <c:spPr>
              <a:solidFill>
                <a:schemeClr val="accent4">
                  <a:lumMod val="20000"/>
                  <a:lumOff val="80000"/>
                </a:schemeClr>
              </a:solid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全体的な美味しさ</c:v>
                </c:pt>
                <c:pt idx="1">
                  <c:v>香り</c:v>
                </c:pt>
                <c:pt idx="2">
                  <c:v>見た目</c:v>
                </c:pt>
                <c:pt idx="3">
                  <c:v>食感</c:v>
                </c:pt>
                <c:pt idx="4">
                  <c:v>取り扱いのしやすさ、調理のしやすさ</c:v>
                </c:pt>
              </c:strCache>
            </c:strRef>
          </c:cat>
          <c:val>
            <c:numRef>
              <c:f>Sheet1!$C$2:$C$6</c:f>
              <c:numCache>
                <c:formatCode>0.00_ </c:formatCode>
                <c:ptCount val="5"/>
                <c:pt idx="0">
                  <c:v>4.5140186915887854</c:v>
                </c:pt>
                <c:pt idx="1">
                  <c:v>4.2149532710280377</c:v>
                </c:pt>
                <c:pt idx="2">
                  <c:v>4.1401869158878508</c:v>
                </c:pt>
                <c:pt idx="3">
                  <c:v>4.0747663551401869</c:v>
                </c:pt>
                <c:pt idx="4">
                  <c:v>4.08411214953271</c:v>
                </c:pt>
              </c:numCache>
            </c:numRef>
          </c:val>
          <c:extLst>
            <c:ext xmlns:c16="http://schemas.microsoft.com/office/drawing/2014/chart" uri="{C3380CC4-5D6E-409C-BE32-E72D297353CC}">
              <c16:uniqueId val="{00000002-B5A8-4A68-AEC7-59631C44D190}"/>
            </c:ext>
          </c:extLst>
        </c:ser>
        <c:dLbls>
          <c:showLegendKey val="0"/>
          <c:showVal val="1"/>
          <c:showCatName val="0"/>
          <c:showSerName val="0"/>
          <c:showPercent val="0"/>
          <c:showBubbleSize val="0"/>
        </c:dLbls>
        <c:axId val="1376337552"/>
        <c:axId val="1376328912"/>
      </c:radarChart>
      <c:catAx>
        <c:axId val="137633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ja-JP"/>
          </a:p>
        </c:txPr>
        <c:crossAx val="1376328912"/>
        <c:crosses val="autoZero"/>
        <c:auto val="1"/>
        <c:lblAlgn val="ctr"/>
        <c:lblOffset val="100"/>
        <c:noMultiLvlLbl val="0"/>
      </c:catAx>
      <c:valAx>
        <c:axId val="1376328912"/>
        <c:scaling>
          <c:orientation val="minMax"/>
          <c:min val="3.6"/>
        </c:scaling>
        <c:delete val="1"/>
        <c:axPos val="l"/>
        <c:majorGridlines>
          <c:spPr>
            <a:ln w="9525" cap="flat" cmpd="sng" algn="ctr">
              <a:solidFill>
                <a:schemeClr val="tx1">
                  <a:lumMod val="15000"/>
                  <a:lumOff val="85000"/>
                </a:schemeClr>
              </a:solidFill>
              <a:round/>
            </a:ln>
            <a:effectLst/>
          </c:spPr>
        </c:majorGridlines>
        <c:numFmt formatCode="0.00_ " sourceLinked="1"/>
        <c:majorTickMark val="out"/>
        <c:minorTickMark val="none"/>
        <c:tickLblPos val="nextTo"/>
        <c:crossAx val="1376337552"/>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dirty="0"/>
              <a:t>こんにゃく麺</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9287272886737103"/>
          <c:y val="0.29697570611105045"/>
          <c:w val="0.46966751728350659"/>
          <c:h val="0.50749038325051554"/>
        </c:manualLayout>
      </c:layout>
      <c:radarChart>
        <c:radarStyle val="marker"/>
        <c:varyColors val="0"/>
        <c:ser>
          <c:idx val="0"/>
          <c:order val="0"/>
          <c:tx>
            <c:strRef>
              <c:f>Sheet1!$D$1</c:f>
              <c:strCache>
                <c:ptCount val="1"/>
                <c:pt idx="0">
                  <c:v>こんにゃく麺</c:v>
                </c:pt>
              </c:strCache>
            </c:strRef>
          </c:tx>
          <c:spPr>
            <a:ln w="28575" cap="rnd">
              <a:solidFill>
                <a:srgbClr val="D0DF53"/>
              </a:solidFill>
              <a:round/>
            </a:ln>
            <a:effectLst/>
          </c:spPr>
          <c:marker>
            <c:symbol val="none"/>
          </c:marker>
          <c:dLbls>
            <c:dLbl>
              <c:idx val="1"/>
              <c:layout>
                <c:manualLayout>
                  <c:x val="1.8125560179714215E-2"/>
                  <c:y val="3.5934599029765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7B-4353-BE3E-08B7BF5942A3}"/>
                </c:ext>
              </c:extLst>
            </c:dLbl>
            <c:dLbl>
              <c:idx val="4"/>
              <c:layout>
                <c:manualLayout>
                  <c:x val="-1.812556017971421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7B-4353-BE3E-08B7BF5942A3}"/>
                </c:ext>
              </c:extLst>
            </c:dLbl>
            <c:spPr>
              <a:solidFill>
                <a:srgbClr val="F0F5CB"/>
              </a:solid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全体的な美味しさ</c:v>
                </c:pt>
                <c:pt idx="1">
                  <c:v>香り</c:v>
                </c:pt>
                <c:pt idx="2">
                  <c:v>見た目</c:v>
                </c:pt>
                <c:pt idx="3">
                  <c:v>食感</c:v>
                </c:pt>
                <c:pt idx="4">
                  <c:v>取り扱いのしやすさ、調理のしやすさ</c:v>
                </c:pt>
              </c:strCache>
            </c:strRef>
          </c:cat>
          <c:val>
            <c:numRef>
              <c:f>Sheet1!$D$2:$D$6</c:f>
              <c:numCache>
                <c:formatCode>0.00_ </c:formatCode>
                <c:ptCount val="5"/>
                <c:pt idx="0">
                  <c:v>4.4912280701754383</c:v>
                </c:pt>
                <c:pt idx="1">
                  <c:v>4.3771929824561404</c:v>
                </c:pt>
                <c:pt idx="2">
                  <c:v>4.2982456140350873</c:v>
                </c:pt>
                <c:pt idx="3">
                  <c:v>4.2192982456140351</c:v>
                </c:pt>
                <c:pt idx="4">
                  <c:v>4.2543859649122808</c:v>
                </c:pt>
              </c:numCache>
            </c:numRef>
          </c:val>
          <c:extLst>
            <c:ext xmlns:c16="http://schemas.microsoft.com/office/drawing/2014/chart" uri="{C3380CC4-5D6E-409C-BE32-E72D297353CC}">
              <c16:uniqueId val="{00000002-C47B-4353-BE3E-08B7BF5942A3}"/>
            </c:ext>
          </c:extLst>
        </c:ser>
        <c:dLbls>
          <c:showLegendKey val="0"/>
          <c:showVal val="1"/>
          <c:showCatName val="0"/>
          <c:showSerName val="0"/>
          <c:showPercent val="0"/>
          <c:showBubbleSize val="0"/>
        </c:dLbls>
        <c:axId val="1376337552"/>
        <c:axId val="1376328912"/>
      </c:radarChart>
      <c:catAx>
        <c:axId val="137633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ja-JP"/>
          </a:p>
        </c:txPr>
        <c:crossAx val="1376328912"/>
        <c:crosses val="autoZero"/>
        <c:auto val="1"/>
        <c:lblAlgn val="ctr"/>
        <c:lblOffset val="100"/>
        <c:noMultiLvlLbl val="0"/>
      </c:catAx>
      <c:valAx>
        <c:axId val="1376328912"/>
        <c:scaling>
          <c:orientation val="minMax"/>
          <c:min val="3.6"/>
        </c:scaling>
        <c:delete val="1"/>
        <c:axPos val="l"/>
        <c:majorGridlines>
          <c:spPr>
            <a:ln w="9525" cap="flat" cmpd="sng" algn="ctr">
              <a:solidFill>
                <a:schemeClr val="tx1">
                  <a:lumMod val="15000"/>
                  <a:lumOff val="85000"/>
                </a:schemeClr>
              </a:solidFill>
              <a:round/>
            </a:ln>
            <a:effectLst/>
          </c:spPr>
        </c:majorGridlines>
        <c:numFmt formatCode="0.00_ " sourceLinked="1"/>
        <c:majorTickMark val="out"/>
        <c:minorTickMark val="none"/>
        <c:tickLblPos val="nextTo"/>
        <c:crossAx val="1376337552"/>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dirty="0"/>
              <a:t>板こんにゃく</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9287272886737103"/>
          <c:y val="0.29697570611105045"/>
          <c:w val="0.46966751728350659"/>
          <c:h val="0.50749038325051554"/>
        </c:manualLayout>
      </c:layout>
      <c:radarChart>
        <c:radarStyle val="marker"/>
        <c:varyColors val="0"/>
        <c:ser>
          <c:idx val="0"/>
          <c:order val="0"/>
          <c:tx>
            <c:strRef>
              <c:f>Sheet1!$B$1</c:f>
              <c:strCache>
                <c:ptCount val="1"/>
                <c:pt idx="0">
                  <c:v>板こんにゃく</c:v>
                </c:pt>
              </c:strCache>
            </c:strRef>
          </c:tx>
          <c:spPr>
            <a:ln w="28575" cap="rnd">
              <a:solidFill>
                <a:srgbClr val="128D7D"/>
              </a:solidFill>
              <a:round/>
            </a:ln>
            <a:effectLst/>
          </c:spPr>
          <c:marker>
            <c:symbol val="none"/>
          </c:marker>
          <c:dLbls>
            <c:dLbl>
              <c:idx val="1"/>
              <c:layout>
                <c:manualLayout>
                  <c:x val="1.8125560179714215E-2"/>
                  <c:y val="3.5934599029765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1D-45E4-A8F4-77F2E4DA1DC3}"/>
                </c:ext>
              </c:extLst>
            </c:dLbl>
            <c:dLbl>
              <c:idx val="4"/>
              <c:layout>
                <c:manualLayout>
                  <c:x val="-1.812556017971421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1D-45E4-A8F4-77F2E4DA1DC3}"/>
                </c:ext>
              </c:extLst>
            </c:dLbl>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全体的な美味しさ</c:v>
                </c:pt>
                <c:pt idx="1">
                  <c:v>香り</c:v>
                </c:pt>
                <c:pt idx="2">
                  <c:v>見た目</c:v>
                </c:pt>
                <c:pt idx="3">
                  <c:v>食感</c:v>
                </c:pt>
                <c:pt idx="4">
                  <c:v>取り扱いのしやすさ、調理のしやすさ</c:v>
                </c:pt>
              </c:strCache>
            </c:strRef>
          </c:cat>
          <c:val>
            <c:numRef>
              <c:f>Sheet1!$B$2:$B$6</c:f>
              <c:numCache>
                <c:formatCode>0.00_ </c:formatCode>
                <c:ptCount val="5"/>
                <c:pt idx="0">
                  <c:v>4.2075471698113205</c:v>
                </c:pt>
                <c:pt idx="1">
                  <c:v>3.9433962264150941</c:v>
                </c:pt>
                <c:pt idx="2">
                  <c:v>3.6603773584905661</c:v>
                </c:pt>
                <c:pt idx="3">
                  <c:v>3.4905660377358489</c:v>
                </c:pt>
                <c:pt idx="4">
                  <c:v>3.641509433962264</c:v>
                </c:pt>
              </c:numCache>
            </c:numRef>
          </c:val>
          <c:extLst>
            <c:ext xmlns:c16="http://schemas.microsoft.com/office/drawing/2014/chart" uri="{C3380CC4-5D6E-409C-BE32-E72D297353CC}">
              <c16:uniqueId val="{00000000-C41D-45E4-A8F4-77F2E4DA1DC3}"/>
            </c:ext>
          </c:extLst>
        </c:ser>
        <c:dLbls>
          <c:showLegendKey val="0"/>
          <c:showVal val="1"/>
          <c:showCatName val="0"/>
          <c:showSerName val="0"/>
          <c:showPercent val="0"/>
          <c:showBubbleSize val="0"/>
        </c:dLbls>
        <c:axId val="1376337552"/>
        <c:axId val="1376328912"/>
      </c:radarChart>
      <c:catAx>
        <c:axId val="137633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ja-JP"/>
          </a:p>
        </c:txPr>
        <c:crossAx val="1376328912"/>
        <c:crosses val="autoZero"/>
        <c:auto val="1"/>
        <c:lblAlgn val="ctr"/>
        <c:lblOffset val="100"/>
        <c:noMultiLvlLbl val="0"/>
      </c:catAx>
      <c:valAx>
        <c:axId val="1376328912"/>
        <c:scaling>
          <c:orientation val="minMax"/>
          <c:max val="4.3"/>
          <c:min val="3.3"/>
        </c:scaling>
        <c:delete val="1"/>
        <c:axPos val="l"/>
        <c:majorGridlines>
          <c:spPr>
            <a:ln w="9525" cap="flat" cmpd="sng" algn="ctr">
              <a:solidFill>
                <a:schemeClr val="tx1">
                  <a:lumMod val="15000"/>
                  <a:lumOff val="85000"/>
                </a:schemeClr>
              </a:solidFill>
              <a:round/>
            </a:ln>
            <a:effectLst/>
          </c:spPr>
        </c:majorGridlines>
        <c:numFmt formatCode="0.00_ " sourceLinked="1"/>
        <c:majorTickMark val="out"/>
        <c:minorTickMark val="none"/>
        <c:tickLblPos val="nextTo"/>
        <c:crossAx val="1376337552"/>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dirty="0"/>
              <a:t>糸こんにゃく（しらたき）</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9287272886737103"/>
          <c:y val="0.29697570611105045"/>
          <c:w val="0.46966751728350659"/>
          <c:h val="0.50749038325051554"/>
        </c:manualLayout>
      </c:layout>
      <c:radarChart>
        <c:radarStyle val="marker"/>
        <c:varyColors val="0"/>
        <c:ser>
          <c:idx val="0"/>
          <c:order val="0"/>
          <c:tx>
            <c:strRef>
              <c:f>Sheet1!$C$1</c:f>
              <c:strCache>
                <c:ptCount val="1"/>
                <c:pt idx="0">
                  <c:v>糸こんにゃく（しらたき）</c:v>
                </c:pt>
              </c:strCache>
            </c:strRef>
          </c:tx>
          <c:spPr>
            <a:ln w="28575" cap="rnd">
              <a:solidFill>
                <a:srgbClr val="94CEBE"/>
              </a:solidFill>
              <a:round/>
            </a:ln>
            <a:effectLst/>
          </c:spPr>
          <c:marker>
            <c:symbol val="none"/>
          </c:marker>
          <c:dLbls>
            <c:dLbl>
              <c:idx val="1"/>
              <c:layout>
                <c:manualLayout>
                  <c:x val="1.8125560179714215E-2"/>
                  <c:y val="3.5934599029765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A8-4A68-AEC7-59631C44D190}"/>
                </c:ext>
              </c:extLst>
            </c:dLbl>
            <c:dLbl>
              <c:idx val="4"/>
              <c:layout>
                <c:manualLayout>
                  <c:x val="-1.812556017971421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A8-4A68-AEC7-59631C44D190}"/>
                </c:ext>
              </c:extLst>
            </c:dLbl>
            <c:spPr>
              <a:solidFill>
                <a:schemeClr val="accent4">
                  <a:lumMod val="20000"/>
                  <a:lumOff val="80000"/>
                </a:schemeClr>
              </a:solid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全体的な美味しさ</c:v>
                </c:pt>
                <c:pt idx="1">
                  <c:v>香り</c:v>
                </c:pt>
                <c:pt idx="2">
                  <c:v>見た目</c:v>
                </c:pt>
                <c:pt idx="3">
                  <c:v>食感</c:v>
                </c:pt>
                <c:pt idx="4">
                  <c:v>取り扱いのしやすさ、調理のしやすさ</c:v>
                </c:pt>
              </c:strCache>
            </c:strRef>
          </c:cat>
          <c:val>
            <c:numRef>
              <c:f>Sheet1!$C$2:$C$6</c:f>
              <c:numCache>
                <c:formatCode>0.00_ </c:formatCode>
                <c:ptCount val="5"/>
                <c:pt idx="0">
                  <c:v>4.04</c:v>
                </c:pt>
                <c:pt idx="1">
                  <c:v>3.88</c:v>
                </c:pt>
                <c:pt idx="2">
                  <c:v>3.72</c:v>
                </c:pt>
                <c:pt idx="3">
                  <c:v>3.69</c:v>
                </c:pt>
                <c:pt idx="4">
                  <c:v>3.79</c:v>
                </c:pt>
              </c:numCache>
            </c:numRef>
          </c:val>
          <c:extLst>
            <c:ext xmlns:c16="http://schemas.microsoft.com/office/drawing/2014/chart" uri="{C3380CC4-5D6E-409C-BE32-E72D297353CC}">
              <c16:uniqueId val="{00000002-B5A8-4A68-AEC7-59631C44D190}"/>
            </c:ext>
          </c:extLst>
        </c:ser>
        <c:dLbls>
          <c:showLegendKey val="0"/>
          <c:showVal val="1"/>
          <c:showCatName val="0"/>
          <c:showSerName val="0"/>
          <c:showPercent val="0"/>
          <c:showBubbleSize val="0"/>
        </c:dLbls>
        <c:axId val="1376337552"/>
        <c:axId val="1376328912"/>
      </c:radarChart>
      <c:catAx>
        <c:axId val="137633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ja-JP"/>
          </a:p>
        </c:txPr>
        <c:crossAx val="1376328912"/>
        <c:crosses val="autoZero"/>
        <c:auto val="1"/>
        <c:lblAlgn val="ctr"/>
        <c:lblOffset val="100"/>
        <c:noMultiLvlLbl val="0"/>
      </c:catAx>
      <c:valAx>
        <c:axId val="1376328912"/>
        <c:scaling>
          <c:orientation val="minMax"/>
          <c:max val="4.3"/>
          <c:min val="3.3"/>
        </c:scaling>
        <c:delete val="1"/>
        <c:axPos val="l"/>
        <c:majorGridlines>
          <c:spPr>
            <a:ln w="9525" cap="flat" cmpd="sng" algn="ctr">
              <a:solidFill>
                <a:schemeClr val="tx1">
                  <a:lumMod val="15000"/>
                  <a:lumOff val="85000"/>
                </a:schemeClr>
              </a:solidFill>
              <a:round/>
            </a:ln>
            <a:effectLst/>
          </c:spPr>
        </c:majorGridlines>
        <c:numFmt formatCode="0.00_ " sourceLinked="1"/>
        <c:majorTickMark val="out"/>
        <c:minorTickMark val="none"/>
        <c:tickLblPos val="nextTo"/>
        <c:crossAx val="1376337552"/>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dirty="0"/>
              <a:t>こんにゃく麺</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9287272886737103"/>
          <c:y val="0.29697570611105045"/>
          <c:w val="0.46966751728350659"/>
          <c:h val="0.50749038325051554"/>
        </c:manualLayout>
      </c:layout>
      <c:radarChart>
        <c:radarStyle val="marker"/>
        <c:varyColors val="0"/>
        <c:ser>
          <c:idx val="0"/>
          <c:order val="0"/>
          <c:tx>
            <c:strRef>
              <c:f>Sheet1!$D$1</c:f>
              <c:strCache>
                <c:ptCount val="1"/>
                <c:pt idx="0">
                  <c:v>こんにゃく麺</c:v>
                </c:pt>
              </c:strCache>
            </c:strRef>
          </c:tx>
          <c:spPr>
            <a:ln w="28575" cap="rnd">
              <a:solidFill>
                <a:srgbClr val="D0DF53"/>
              </a:solidFill>
              <a:round/>
            </a:ln>
            <a:effectLst/>
          </c:spPr>
          <c:marker>
            <c:symbol val="none"/>
          </c:marker>
          <c:dLbls>
            <c:dLbl>
              <c:idx val="1"/>
              <c:layout>
                <c:manualLayout>
                  <c:x val="1.8125560179714215E-2"/>
                  <c:y val="3.5934599029765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7B-4353-BE3E-08B7BF5942A3}"/>
                </c:ext>
              </c:extLst>
            </c:dLbl>
            <c:dLbl>
              <c:idx val="4"/>
              <c:layout>
                <c:manualLayout>
                  <c:x val="-1.8125560179714215E-2"/>
                  <c:y val="3.8929148948912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7B-4353-BE3E-08B7BF5942A3}"/>
                </c:ext>
              </c:extLst>
            </c:dLbl>
            <c:spPr>
              <a:solidFill>
                <a:srgbClr val="F0F5CB"/>
              </a:solid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全体的な美味しさ</c:v>
                </c:pt>
                <c:pt idx="1">
                  <c:v>香り</c:v>
                </c:pt>
                <c:pt idx="2">
                  <c:v>見た目</c:v>
                </c:pt>
                <c:pt idx="3">
                  <c:v>食感</c:v>
                </c:pt>
                <c:pt idx="4">
                  <c:v>取り扱いのしやすさ、調理のしやすさ</c:v>
                </c:pt>
              </c:strCache>
            </c:strRef>
          </c:cat>
          <c:val>
            <c:numRef>
              <c:f>Sheet1!$D$2:$D$6</c:f>
              <c:numCache>
                <c:formatCode>0.00_ </c:formatCode>
                <c:ptCount val="5"/>
                <c:pt idx="0">
                  <c:v>4.1100000000000003</c:v>
                </c:pt>
                <c:pt idx="1">
                  <c:v>3.95</c:v>
                </c:pt>
                <c:pt idx="2">
                  <c:v>3.85</c:v>
                </c:pt>
                <c:pt idx="3">
                  <c:v>3.86</c:v>
                </c:pt>
                <c:pt idx="4">
                  <c:v>3.97</c:v>
                </c:pt>
              </c:numCache>
            </c:numRef>
          </c:val>
          <c:extLst>
            <c:ext xmlns:c16="http://schemas.microsoft.com/office/drawing/2014/chart" uri="{C3380CC4-5D6E-409C-BE32-E72D297353CC}">
              <c16:uniqueId val="{00000002-C47B-4353-BE3E-08B7BF5942A3}"/>
            </c:ext>
          </c:extLst>
        </c:ser>
        <c:dLbls>
          <c:showLegendKey val="0"/>
          <c:showVal val="1"/>
          <c:showCatName val="0"/>
          <c:showSerName val="0"/>
          <c:showPercent val="0"/>
          <c:showBubbleSize val="0"/>
        </c:dLbls>
        <c:axId val="1376337552"/>
        <c:axId val="1376328912"/>
      </c:radarChart>
      <c:catAx>
        <c:axId val="137633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ja-JP"/>
          </a:p>
        </c:txPr>
        <c:crossAx val="1376328912"/>
        <c:crosses val="autoZero"/>
        <c:auto val="1"/>
        <c:lblAlgn val="ctr"/>
        <c:lblOffset val="100"/>
        <c:noMultiLvlLbl val="0"/>
      </c:catAx>
      <c:valAx>
        <c:axId val="1376328912"/>
        <c:scaling>
          <c:orientation val="minMax"/>
          <c:max val="4.3"/>
          <c:min val="3.3"/>
        </c:scaling>
        <c:delete val="1"/>
        <c:axPos val="l"/>
        <c:majorGridlines>
          <c:spPr>
            <a:ln w="9525" cap="flat" cmpd="sng" algn="ctr">
              <a:solidFill>
                <a:schemeClr val="tx1">
                  <a:lumMod val="15000"/>
                  <a:lumOff val="85000"/>
                </a:schemeClr>
              </a:solidFill>
              <a:round/>
            </a:ln>
            <a:effectLst/>
          </c:spPr>
        </c:majorGridlines>
        <c:numFmt formatCode="0.00_ " sourceLinked="1"/>
        <c:majorTickMark val="out"/>
        <c:minorTickMark val="none"/>
        <c:tickLblPos val="nextTo"/>
        <c:crossAx val="1376337552"/>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sz="1400" b="0">
                <a:solidFill>
                  <a:srgbClr val="4D4D4D"/>
                </a:solidFill>
              </a:defRPr>
            </a:pPr>
            <a:r>
              <a:rPr lang="ja-JP" altLang="en-US" sz="1400" noProof="0" dirty="0">
                <a:solidFill>
                  <a:srgbClr val="4D4D4D"/>
                </a:solidFill>
              </a:rPr>
              <a:t>こんにゃくの喫食経験（アメリカ）</a:t>
            </a:r>
            <a:endParaRPr lang="ja-JP" sz="1400" noProof="0" dirty="0">
              <a:solidFill>
                <a:srgbClr val="4D4D4D"/>
              </a:solidFill>
            </a:endParaRPr>
          </a:p>
        </c:rich>
      </c:tx>
      <c:overlay val="0"/>
    </c:title>
    <c:autoTitleDeleted val="0"/>
    <c:plotArea>
      <c:layout>
        <c:manualLayout>
          <c:layoutTarget val="inner"/>
          <c:xMode val="edge"/>
          <c:yMode val="edge"/>
          <c:x val="0.29465593509499627"/>
          <c:y val="0.3226431247584659"/>
          <c:w val="0.64562397847479691"/>
          <c:h val="0.62332623556985201"/>
        </c:manualLayout>
      </c:layout>
      <c:barChart>
        <c:barDir val="bar"/>
        <c:grouping val="percentStacked"/>
        <c:varyColors val="0"/>
        <c:ser>
          <c:idx val="0"/>
          <c:order val="0"/>
          <c:tx>
            <c:strRef>
              <c:f>Sheet1!$B$1</c:f>
              <c:strCache>
                <c:ptCount val="1"/>
                <c:pt idx="0">
                  <c:v>複数回食べたことがある</c:v>
                </c:pt>
              </c:strCache>
            </c:strRef>
          </c:tx>
          <c:spPr>
            <a:solidFill>
              <a:srgbClr val="128D7D"/>
            </a:solidFill>
            <a:ln>
              <a:noFill/>
            </a:ln>
          </c:spPr>
          <c:invertIfNegative val="0"/>
          <c:dPt>
            <c:idx val="0"/>
            <c:invertIfNegative val="0"/>
            <c:bubble3D val="0"/>
            <c:extLst>
              <c:ext xmlns:c16="http://schemas.microsoft.com/office/drawing/2014/chart" uri="{C3380CC4-5D6E-409C-BE32-E72D297353CC}">
                <c16:uniqueId val="{00000001-5FE1-41FC-B32F-2C4C09CB25AA}"/>
              </c:ext>
            </c:extLst>
          </c:dPt>
          <c:dPt>
            <c:idx val="1"/>
            <c:invertIfNegative val="0"/>
            <c:bubble3D val="0"/>
            <c:extLst>
              <c:ext xmlns:c16="http://schemas.microsoft.com/office/drawing/2014/chart" uri="{C3380CC4-5D6E-409C-BE32-E72D297353CC}">
                <c16:uniqueId val="{00000003-5FE1-41FC-B32F-2C4C09CB25AA}"/>
              </c:ext>
            </c:extLst>
          </c:dPt>
          <c:dPt>
            <c:idx val="2"/>
            <c:invertIfNegative val="0"/>
            <c:bubble3D val="0"/>
            <c:extLst>
              <c:ext xmlns:c16="http://schemas.microsoft.com/office/drawing/2014/chart" uri="{C3380CC4-5D6E-409C-BE32-E72D297353CC}">
                <c16:uniqueId val="{00000005-5FE1-41FC-B32F-2C4C09CB25AA}"/>
              </c:ext>
            </c:extLst>
          </c:dPt>
          <c:dPt>
            <c:idx val="3"/>
            <c:invertIfNegative val="0"/>
            <c:bubble3D val="0"/>
            <c:extLst>
              <c:ext xmlns:c16="http://schemas.microsoft.com/office/drawing/2014/chart" uri="{C3380CC4-5D6E-409C-BE32-E72D297353CC}">
                <c16:uniqueId val="{00000007-5FE1-41FC-B32F-2C4C09CB25AA}"/>
              </c:ext>
            </c:extLst>
          </c:dPt>
          <c:dPt>
            <c:idx val="4"/>
            <c:invertIfNegative val="0"/>
            <c:bubble3D val="0"/>
            <c:extLst>
              <c:ext xmlns:c16="http://schemas.microsoft.com/office/drawing/2014/chart" uri="{C3380CC4-5D6E-409C-BE32-E72D297353CC}">
                <c16:uniqueId val="{00000009-5FE1-41FC-B32F-2C4C09CB25AA}"/>
              </c:ext>
            </c:extLst>
          </c:dPt>
          <c:dPt>
            <c:idx val="5"/>
            <c:invertIfNegative val="0"/>
            <c:bubble3D val="0"/>
            <c:extLst>
              <c:ext xmlns:c16="http://schemas.microsoft.com/office/drawing/2014/chart" uri="{C3380CC4-5D6E-409C-BE32-E72D297353CC}">
                <c16:uniqueId val="{0000000B-5FE1-41FC-B32F-2C4C09CB25AA}"/>
              </c:ext>
            </c:extLst>
          </c:dPt>
          <c:dPt>
            <c:idx val="6"/>
            <c:invertIfNegative val="0"/>
            <c:bubble3D val="0"/>
            <c:extLst>
              <c:ext xmlns:c16="http://schemas.microsoft.com/office/drawing/2014/chart" uri="{C3380CC4-5D6E-409C-BE32-E72D297353CC}">
                <c16:uniqueId val="{0000000D-5FE1-41FC-B32F-2C4C09CB25AA}"/>
              </c:ext>
            </c:extLst>
          </c:dPt>
          <c:dPt>
            <c:idx val="7"/>
            <c:invertIfNegative val="0"/>
            <c:bubble3D val="0"/>
            <c:extLst>
              <c:ext xmlns:c16="http://schemas.microsoft.com/office/drawing/2014/chart" uri="{C3380CC4-5D6E-409C-BE32-E72D297353CC}">
                <c16:uniqueId val="{0000000F-5FE1-41FC-B32F-2C4C09CB25AA}"/>
              </c:ext>
            </c:extLst>
          </c:dPt>
          <c:dPt>
            <c:idx val="8"/>
            <c:invertIfNegative val="0"/>
            <c:bubble3D val="0"/>
            <c:extLst>
              <c:ext xmlns:c16="http://schemas.microsoft.com/office/drawing/2014/chart" uri="{C3380CC4-5D6E-409C-BE32-E72D297353CC}">
                <c16:uniqueId val="{00000011-5FE1-41FC-B32F-2C4C09CB25AA}"/>
              </c:ext>
            </c:extLst>
          </c:dPt>
          <c:dLbls>
            <c:spPr>
              <a:noFill/>
              <a:ln>
                <a:noFill/>
              </a:ln>
              <a:effectLst/>
            </c:spPr>
            <c:txPr>
              <a:bodyPr wrap="square" lIns="38100" tIns="19050" rIns="38100" bIns="19050" anchor="ctr">
                <a:spAutoFit/>
              </a:bodyPr>
              <a:lstStyle/>
              <a:p>
                <a:pPr>
                  <a:defRPr lang="ja-JP">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こんにゃく麺</c:v>
                </c:pt>
                <c:pt idx="1">
                  <c:v>糸こんにゃく（しらたき）</c:v>
                </c:pt>
                <c:pt idx="2">
                  <c:v>板こんにゃく</c:v>
                </c:pt>
                <c:pt idx="3">
                  <c:v>玉こんにゃく</c:v>
                </c:pt>
                <c:pt idx="4">
                  <c:v>こんにゃくゼリー</c:v>
                </c:pt>
              </c:strCache>
            </c:strRef>
          </c:cat>
          <c:val>
            <c:numRef>
              <c:f>Sheet1!$B$2:$B$6</c:f>
              <c:numCache>
                <c:formatCode>0.0"%"</c:formatCode>
                <c:ptCount val="5"/>
                <c:pt idx="0">
                  <c:v>36.238532110091747</c:v>
                </c:pt>
                <c:pt idx="1">
                  <c:v>31.651376146788991</c:v>
                </c:pt>
                <c:pt idx="2">
                  <c:v>40.366972477064223</c:v>
                </c:pt>
                <c:pt idx="3">
                  <c:v>19.724770642201836</c:v>
                </c:pt>
                <c:pt idx="4">
                  <c:v>24.311926605504588</c:v>
                </c:pt>
              </c:numCache>
            </c:numRef>
          </c:val>
          <c:extLst>
            <c:ext xmlns:c16="http://schemas.microsoft.com/office/drawing/2014/chart" uri="{C3380CC4-5D6E-409C-BE32-E72D297353CC}">
              <c16:uniqueId val="{00000012-5FE1-41FC-B32F-2C4C09CB25AA}"/>
            </c:ext>
          </c:extLst>
        </c:ser>
        <c:ser>
          <c:idx val="1"/>
          <c:order val="1"/>
          <c:tx>
            <c:strRef>
              <c:f>Sheet1!$C$1</c:f>
              <c:strCache>
                <c:ptCount val="1"/>
                <c:pt idx="0">
                  <c:v>一度だけ食べたことがある</c:v>
                </c:pt>
              </c:strCache>
            </c:strRef>
          </c:tx>
          <c:spPr>
            <a:solidFill>
              <a:srgbClr val="94CEBE"/>
            </a:solidFill>
          </c:spPr>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こんにゃく麺</c:v>
                </c:pt>
                <c:pt idx="1">
                  <c:v>糸こんにゃく（しらたき）</c:v>
                </c:pt>
                <c:pt idx="2">
                  <c:v>板こんにゃく</c:v>
                </c:pt>
                <c:pt idx="3">
                  <c:v>玉こんにゃく</c:v>
                </c:pt>
                <c:pt idx="4">
                  <c:v>こんにゃくゼリー</c:v>
                </c:pt>
              </c:strCache>
            </c:strRef>
          </c:cat>
          <c:val>
            <c:numRef>
              <c:f>Sheet1!$C$2:$C$6</c:f>
              <c:numCache>
                <c:formatCode>0.0"%"</c:formatCode>
                <c:ptCount val="5"/>
                <c:pt idx="0">
                  <c:v>22.935779816513762</c:v>
                </c:pt>
                <c:pt idx="1">
                  <c:v>25.229357798165136</c:v>
                </c:pt>
                <c:pt idx="2">
                  <c:v>12.844036697247706</c:v>
                </c:pt>
                <c:pt idx="3">
                  <c:v>30.275229357798164</c:v>
                </c:pt>
                <c:pt idx="4">
                  <c:v>22.935779816513762</c:v>
                </c:pt>
              </c:numCache>
            </c:numRef>
          </c:val>
          <c:extLst>
            <c:ext xmlns:c16="http://schemas.microsoft.com/office/drawing/2014/chart" uri="{C3380CC4-5D6E-409C-BE32-E72D297353CC}">
              <c16:uniqueId val="{00000013-5FE1-41FC-B32F-2C4C09CB25AA}"/>
            </c:ext>
          </c:extLst>
        </c:ser>
        <c:ser>
          <c:idx val="2"/>
          <c:order val="2"/>
          <c:tx>
            <c:strRef>
              <c:f>Sheet1!$D$1</c:f>
              <c:strCache>
                <c:ptCount val="1"/>
                <c:pt idx="0">
                  <c:v>一度も食べたことはない</c:v>
                </c:pt>
              </c:strCache>
            </c:strRef>
          </c:tx>
          <c:spPr>
            <a:solidFill>
              <a:srgbClr val="D0DF53"/>
            </a:solidFill>
          </c:spPr>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こんにゃく麺</c:v>
                </c:pt>
                <c:pt idx="1">
                  <c:v>糸こんにゃく（しらたき）</c:v>
                </c:pt>
                <c:pt idx="2">
                  <c:v>板こんにゃく</c:v>
                </c:pt>
                <c:pt idx="3">
                  <c:v>玉こんにゃく</c:v>
                </c:pt>
                <c:pt idx="4">
                  <c:v>こんにゃくゼリー</c:v>
                </c:pt>
              </c:strCache>
            </c:strRef>
          </c:cat>
          <c:val>
            <c:numRef>
              <c:f>Sheet1!$D$2:$D$6</c:f>
              <c:numCache>
                <c:formatCode>0.0"%"</c:formatCode>
                <c:ptCount val="5"/>
                <c:pt idx="0">
                  <c:v>40.825688073394495</c:v>
                </c:pt>
                <c:pt idx="1">
                  <c:v>43.11926605504587</c:v>
                </c:pt>
                <c:pt idx="2">
                  <c:v>46.788990825688074</c:v>
                </c:pt>
                <c:pt idx="3">
                  <c:v>50</c:v>
                </c:pt>
                <c:pt idx="4">
                  <c:v>52.752293577981654</c:v>
                </c:pt>
              </c:numCache>
            </c:numRef>
          </c:val>
          <c:extLst>
            <c:ext xmlns:c16="http://schemas.microsoft.com/office/drawing/2014/chart" uri="{C3380CC4-5D6E-409C-BE32-E72D297353CC}">
              <c16:uniqueId val="{00000014-5FE1-41FC-B32F-2C4C09CB25AA}"/>
            </c:ext>
          </c:extLst>
        </c:ser>
        <c:dLbls>
          <c:dLblPos val="ctr"/>
          <c:showLegendKey val="0"/>
          <c:showVal val="1"/>
          <c:showCatName val="0"/>
          <c:showSerName val="0"/>
          <c:showPercent val="0"/>
          <c:showBubbleSize val="0"/>
        </c:dLbls>
        <c:gapWidth val="79"/>
        <c:overlap val="100"/>
        <c:axId val="1060291696"/>
        <c:axId val="1060299856"/>
      </c:barChart>
      <c:valAx>
        <c:axId val="1060299856"/>
        <c:scaling>
          <c:orientation val="minMax"/>
        </c:scaling>
        <c:delete val="0"/>
        <c:axPos val="t"/>
        <c:majorGridlines/>
        <c:numFmt formatCode="0%" sourceLinked="1"/>
        <c:majorTickMark val="none"/>
        <c:minorTickMark val="none"/>
        <c:tickLblPos val="nextTo"/>
        <c:spPr>
          <a:ln>
            <a:solidFill>
              <a:sysClr val="windowText" lastClr="000000">
                <a:tint val="75000"/>
              </a:sysClr>
            </a:solidFill>
          </a:ln>
        </c:spPr>
        <c:txPr>
          <a:bodyPr/>
          <a:lstStyle/>
          <a:p>
            <a:pPr>
              <a:defRPr lang="ja-JP"/>
            </a:pPr>
            <a:endParaRPr lang="en-JP"/>
          </a:p>
        </c:txPr>
        <c:crossAx val="1060291696"/>
        <c:crosses val="autoZero"/>
        <c:crossBetween val="between"/>
      </c:valAx>
      <c:catAx>
        <c:axId val="1060291696"/>
        <c:scaling>
          <c:orientation val="maxMin"/>
        </c:scaling>
        <c:delete val="0"/>
        <c:axPos val="l"/>
        <c:numFmt formatCode="General" sourceLinked="1"/>
        <c:majorTickMark val="out"/>
        <c:minorTickMark val="none"/>
        <c:tickLblPos val="nextTo"/>
        <c:txPr>
          <a:bodyPr/>
          <a:lstStyle/>
          <a:p>
            <a:pPr>
              <a:defRPr lang="ja-JP"/>
            </a:pPr>
            <a:endParaRPr lang="en-JP"/>
          </a:p>
        </c:txPr>
        <c:crossAx val="1060299856"/>
        <c:crosses val="autoZero"/>
        <c:auto val="1"/>
        <c:lblAlgn val="ctr"/>
        <c:lblOffset val="100"/>
        <c:noMultiLvlLbl val="0"/>
      </c:catAx>
    </c:plotArea>
    <c:legend>
      <c:legendPos val="t"/>
      <c:layout>
        <c:manualLayout>
          <c:xMode val="edge"/>
          <c:yMode val="edge"/>
          <c:x val="4.9999947420748161E-2"/>
          <c:y val="0.11119120415063459"/>
          <c:w val="0.89999993921493671"/>
          <c:h val="8.6845841375962116E-2"/>
        </c:manualLayout>
      </c:layout>
      <c:overlay val="0"/>
      <c:txPr>
        <a:bodyPr/>
        <a:lstStyle/>
        <a:p>
          <a:pPr>
            <a:defRPr lang="ja-JP"/>
          </a:pPr>
          <a:endParaRPr lang="en-JP"/>
        </a:p>
      </c:txPr>
    </c:legend>
    <c:plotVisOnly val="1"/>
    <c:dispBlanksAs val="gap"/>
    <c:showDLblsOverMax val="0"/>
  </c:chart>
  <c:txPr>
    <a:bodyPr/>
    <a:lstStyle/>
    <a:p>
      <a:pPr>
        <a:defRPr sz="1400" baseline="0">
          <a:latin typeface="メイリオ"/>
          <a:ea typeface="メイリオ"/>
        </a:defRPr>
      </a:pPr>
      <a:endParaRPr lang="ja-JP"/>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dirty="0"/>
              <a:t>アメリカ</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47438513101885632"/>
          <c:y val="0.15235752027434463"/>
          <c:w val="0.46463856012856553"/>
          <c:h val="0.81227891704829103"/>
        </c:manualLayout>
      </c:layout>
      <c:barChart>
        <c:barDir val="bar"/>
        <c:grouping val="clustered"/>
        <c:varyColors val="0"/>
        <c:ser>
          <c:idx val="0"/>
          <c:order val="0"/>
          <c:tx>
            <c:strRef>
              <c:f>Sheet1!$B$1</c:f>
              <c:strCache>
                <c:ptCount val="1"/>
                <c:pt idx="0">
                  <c:v>アメリカ</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カロリーが低い</c:v>
                </c:pt>
                <c:pt idx="1">
                  <c:v>食物繊維が豊富だから</c:v>
                </c:pt>
                <c:pt idx="2">
                  <c:v>美容に良い</c:v>
                </c:pt>
                <c:pt idx="3">
                  <c:v>おいしい</c:v>
                </c:pt>
                <c:pt idx="4">
                  <c:v>カルシウムが補給できる</c:v>
                </c:pt>
                <c:pt idx="5">
                  <c:v>グルテン等のアレルゲンを含まない</c:v>
                </c:pt>
                <c:pt idx="6">
                  <c:v>アルカリ性の食品である</c:v>
                </c:pt>
                <c:pt idx="7">
                  <c:v>ヴィーガン食品である</c:v>
                </c:pt>
                <c:pt idx="8">
                  <c:v>その他</c:v>
                </c:pt>
              </c:strCache>
            </c:strRef>
          </c:cat>
          <c:val>
            <c:numRef>
              <c:f>Sheet1!$B$2:$B$10</c:f>
              <c:numCache>
                <c:formatCode>0.0"%"</c:formatCode>
                <c:ptCount val="9"/>
                <c:pt idx="0">
                  <c:v>54.545454545454547</c:v>
                </c:pt>
                <c:pt idx="1">
                  <c:v>47.727272727272727</c:v>
                </c:pt>
                <c:pt idx="2">
                  <c:v>39.393939393939391</c:v>
                </c:pt>
                <c:pt idx="3">
                  <c:v>37.121212121212125</c:v>
                </c:pt>
                <c:pt idx="4">
                  <c:v>28.030303030303031</c:v>
                </c:pt>
                <c:pt idx="5">
                  <c:v>23.484848484848484</c:v>
                </c:pt>
                <c:pt idx="6">
                  <c:v>12.878787878787879</c:v>
                </c:pt>
                <c:pt idx="7">
                  <c:v>12.121212121212121</c:v>
                </c:pt>
                <c:pt idx="8">
                  <c:v>0.75757575757575757</c:v>
                </c:pt>
              </c:numCache>
            </c:numRef>
          </c:val>
          <c:extLst>
            <c:ext xmlns:c16="http://schemas.microsoft.com/office/drawing/2014/chart" uri="{C3380CC4-5D6E-409C-BE32-E72D297353CC}">
              <c16:uniqueId val="{00000000-C0A4-4E45-90A8-D6100ECE4E9F}"/>
            </c:ext>
          </c:extLst>
        </c:ser>
        <c:dLbls>
          <c:showLegendKey val="0"/>
          <c:showVal val="0"/>
          <c:showCatName val="0"/>
          <c:showSerName val="0"/>
          <c:showPercent val="0"/>
          <c:showBubbleSize val="0"/>
        </c:dLbls>
        <c:gapWidth val="219"/>
        <c:axId val="1376344752"/>
        <c:axId val="1376343792"/>
      </c:barChart>
      <c:catAx>
        <c:axId val="1376344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ja-JP" sz="1100" b="0" i="0" u="none" strike="noStrike" kern="1200" baseline="0">
                <a:solidFill>
                  <a:schemeClr val="tx1">
                    <a:lumMod val="65000"/>
                    <a:lumOff val="35000"/>
                  </a:schemeClr>
                </a:solidFill>
                <a:latin typeface="+mn-lt"/>
                <a:ea typeface="+mn-ea"/>
                <a:cs typeface="+mn-cs"/>
              </a:defRPr>
            </a:pPr>
            <a:endParaRPr lang="ja-JP"/>
          </a:p>
        </c:txPr>
        <c:crossAx val="1376343792"/>
        <c:crosses val="autoZero"/>
        <c:auto val="1"/>
        <c:lblAlgn val="ctr"/>
        <c:lblOffset val="100"/>
        <c:noMultiLvlLbl val="0"/>
      </c:catAx>
      <c:valAx>
        <c:axId val="1376343792"/>
        <c:scaling>
          <c:orientation val="minMax"/>
        </c:scaling>
        <c:delete val="0"/>
        <c:axPos val="t"/>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76344752"/>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dirty="0"/>
              <a:t>フランス</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47438513101885632"/>
          <c:y val="0.15235752027434463"/>
          <c:w val="0.46463856012856553"/>
          <c:h val="0.81227891704829103"/>
        </c:manualLayout>
      </c:layout>
      <c:barChart>
        <c:barDir val="bar"/>
        <c:grouping val="clustered"/>
        <c:varyColors val="0"/>
        <c:ser>
          <c:idx val="0"/>
          <c:order val="0"/>
          <c:tx>
            <c:strRef>
              <c:f>Sheet1!$B$1</c:f>
              <c:strCache>
                <c:ptCount val="1"/>
                <c:pt idx="0">
                  <c:v>フランス</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カロリーが低い</c:v>
                </c:pt>
                <c:pt idx="1">
                  <c:v>食物繊維が豊富だから</c:v>
                </c:pt>
                <c:pt idx="2">
                  <c:v>美容に良い</c:v>
                </c:pt>
                <c:pt idx="3">
                  <c:v>おいしい</c:v>
                </c:pt>
                <c:pt idx="4">
                  <c:v>ヴィーガン食品である</c:v>
                </c:pt>
                <c:pt idx="5">
                  <c:v>グルテン等のアレルゲンを含まない</c:v>
                </c:pt>
                <c:pt idx="6">
                  <c:v>カルシウムが補給できる</c:v>
                </c:pt>
                <c:pt idx="7">
                  <c:v>アルカリ性の食品である</c:v>
                </c:pt>
                <c:pt idx="8">
                  <c:v>その他</c:v>
                </c:pt>
              </c:strCache>
            </c:strRef>
          </c:cat>
          <c:val>
            <c:numRef>
              <c:f>Sheet1!$B$2:$B$10</c:f>
              <c:numCache>
                <c:formatCode>0.0"%"</c:formatCode>
                <c:ptCount val="9"/>
                <c:pt idx="0">
                  <c:v>62.222222222222221</c:v>
                </c:pt>
                <c:pt idx="1">
                  <c:v>49.629629629629626</c:v>
                </c:pt>
                <c:pt idx="2">
                  <c:v>27.407407407407408</c:v>
                </c:pt>
                <c:pt idx="3">
                  <c:v>21.481481481481481</c:v>
                </c:pt>
                <c:pt idx="4">
                  <c:v>20.74074074074074</c:v>
                </c:pt>
                <c:pt idx="5">
                  <c:v>20</c:v>
                </c:pt>
                <c:pt idx="6">
                  <c:v>12.592592592592593</c:v>
                </c:pt>
                <c:pt idx="7">
                  <c:v>8.1481481481481488</c:v>
                </c:pt>
                <c:pt idx="8">
                  <c:v>1.4814814814814814</c:v>
                </c:pt>
              </c:numCache>
            </c:numRef>
          </c:val>
          <c:extLst>
            <c:ext xmlns:c16="http://schemas.microsoft.com/office/drawing/2014/chart" uri="{C3380CC4-5D6E-409C-BE32-E72D297353CC}">
              <c16:uniqueId val="{00000000-AD9A-4A38-B5F5-8B9261A27E3D}"/>
            </c:ext>
          </c:extLst>
        </c:ser>
        <c:dLbls>
          <c:showLegendKey val="0"/>
          <c:showVal val="0"/>
          <c:showCatName val="0"/>
          <c:showSerName val="0"/>
          <c:showPercent val="0"/>
          <c:showBubbleSize val="0"/>
        </c:dLbls>
        <c:gapWidth val="219"/>
        <c:axId val="1376344752"/>
        <c:axId val="1376343792"/>
      </c:barChart>
      <c:catAx>
        <c:axId val="1376344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ja-JP" sz="1100" b="0" i="0" u="none" strike="noStrike" kern="1200" baseline="0">
                <a:solidFill>
                  <a:schemeClr val="tx1">
                    <a:lumMod val="65000"/>
                    <a:lumOff val="35000"/>
                  </a:schemeClr>
                </a:solidFill>
                <a:latin typeface="+mn-lt"/>
                <a:ea typeface="+mn-ea"/>
                <a:cs typeface="+mn-cs"/>
              </a:defRPr>
            </a:pPr>
            <a:endParaRPr lang="ja-JP"/>
          </a:p>
        </c:txPr>
        <c:crossAx val="1376343792"/>
        <c:crosses val="autoZero"/>
        <c:auto val="1"/>
        <c:lblAlgn val="ctr"/>
        <c:lblOffset val="100"/>
        <c:noMultiLvlLbl val="0"/>
      </c:catAx>
      <c:valAx>
        <c:axId val="1376343792"/>
        <c:scaling>
          <c:orientation val="minMax"/>
        </c:scaling>
        <c:delete val="0"/>
        <c:axPos val="t"/>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76344752"/>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sz="1400" b="0">
                <a:solidFill>
                  <a:srgbClr val="4D4D4D"/>
                </a:solidFill>
              </a:defRPr>
            </a:pPr>
            <a:r>
              <a:rPr lang="ja-JP" altLang="en-US" sz="1400" noProof="0" dirty="0">
                <a:solidFill>
                  <a:srgbClr val="4D4D4D"/>
                </a:solidFill>
              </a:rPr>
              <a:t>こんにゃくを使用した各メニューの喫食意向（アメリカ）</a:t>
            </a:r>
            <a:endParaRPr lang="ja-JP" sz="1400" noProof="0" dirty="0">
              <a:solidFill>
                <a:srgbClr val="4D4D4D"/>
              </a:solidFill>
            </a:endParaRPr>
          </a:p>
        </c:rich>
      </c:tx>
      <c:layout>
        <c:manualLayout>
          <c:xMode val="edge"/>
          <c:yMode val="edge"/>
          <c:x val="0.32909493779514598"/>
          <c:y val="1.945026760945847E-2"/>
        </c:manualLayout>
      </c:layout>
      <c:overlay val="0"/>
    </c:title>
    <c:autoTitleDeleted val="0"/>
    <c:plotArea>
      <c:layout>
        <c:manualLayout>
          <c:layoutTarget val="inner"/>
          <c:xMode val="edge"/>
          <c:yMode val="edge"/>
          <c:x val="0.29605678539645247"/>
          <c:y val="0.38307986237096131"/>
          <c:w val="0.66523598664527062"/>
          <c:h val="0.58233998872301251"/>
        </c:manualLayout>
      </c:layout>
      <c:barChart>
        <c:barDir val="bar"/>
        <c:grouping val="percentStacked"/>
        <c:varyColors val="0"/>
        <c:ser>
          <c:idx val="0"/>
          <c:order val="0"/>
          <c:tx>
            <c:strRef>
              <c:f>Sheet1!$B$1</c:f>
              <c:strCache>
                <c:ptCount val="1"/>
                <c:pt idx="0">
                  <c:v>食べたい</c:v>
                </c:pt>
              </c:strCache>
            </c:strRef>
          </c:tx>
          <c:spPr>
            <a:solidFill>
              <a:srgbClr val="128D7D"/>
            </a:solidFill>
            <a:ln>
              <a:noFill/>
            </a:ln>
          </c:spPr>
          <c:invertIfNegative val="0"/>
          <c:dPt>
            <c:idx val="0"/>
            <c:invertIfNegative val="0"/>
            <c:bubble3D val="0"/>
            <c:extLst>
              <c:ext xmlns:c16="http://schemas.microsoft.com/office/drawing/2014/chart" uri="{C3380CC4-5D6E-409C-BE32-E72D297353CC}">
                <c16:uniqueId val="{00000000-1244-45C9-90B8-73B3CF654CF9}"/>
              </c:ext>
            </c:extLst>
          </c:dPt>
          <c:dPt>
            <c:idx val="1"/>
            <c:invertIfNegative val="0"/>
            <c:bubble3D val="0"/>
            <c:extLst>
              <c:ext xmlns:c16="http://schemas.microsoft.com/office/drawing/2014/chart" uri="{C3380CC4-5D6E-409C-BE32-E72D297353CC}">
                <c16:uniqueId val="{00000001-1244-45C9-90B8-73B3CF654CF9}"/>
              </c:ext>
            </c:extLst>
          </c:dPt>
          <c:dPt>
            <c:idx val="2"/>
            <c:invertIfNegative val="0"/>
            <c:bubble3D val="0"/>
            <c:extLst>
              <c:ext xmlns:c16="http://schemas.microsoft.com/office/drawing/2014/chart" uri="{C3380CC4-5D6E-409C-BE32-E72D297353CC}">
                <c16:uniqueId val="{00000002-1244-45C9-90B8-73B3CF654CF9}"/>
              </c:ext>
            </c:extLst>
          </c:dPt>
          <c:dPt>
            <c:idx val="3"/>
            <c:invertIfNegative val="0"/>
            <c:bubble3D val="0"/>
            <c:extLst>
              <c:ext xmlns:c16="http://schemas.microsoft.com/office/drawing/2014/chart" uri="{C3380CC4-5D6E-409C-BE32-E72D297353CC}">
                <c16:uniqueId val="{00000003-1244-45C9-90B8-73B3CF654CF9}"/>
              </c:ext>
            </c:extLst>
          </c:dPt>
          <c:dPt>
            <c:idx val="4"/>
            <c:invertIfNegative val="0"/>
            <c:bubble3D val="0"/>
            <c:extLst>
              <c:ext xmlns:c16="http://schemas.microsoft.com/office/drawing/2014/chart" uri="{C3380CC4-5D6E-409C-BE32-E72D297353CC}">
                <c16:uniqueId val="{00000004-1244-45C9-90B8-73B3CF654CF9}"/>
              </c:ext>
            </c:extLst>
          </c:dPt>
          <c:dPt>
            <c:idx val="5"/>
            <c:invertIfNegative val="0"/>
            <c:bubble3D val="0"/>
            <c:extLst>
              <c:ext xmlns:c16="http://schemas.microsoft.com/office/drawing/2014/chart" uri="{C3380CC4-5D6E-409C-BE32-E72D297353CC}">
                <c16:uniqueId val="{00000005-1244-45C9-90B8-73B3CF654CF9}"/>
              </c:ext>
            </c:extLst>
          </c:dPt>
          <c:dPt>
            <c:idx val="6"/>
            <c:invertIfNegative val="0"/>
            <c:bubble3D val="0"/>
            <c:extLst>
              <c:ext xmlns:c16="http://schemas.microsoft.com/office/drawing/2014/chart" uri="{C3380CC4-5D6E-409C-BE32-E72D297353CC}">
                <c16:uniqueId val="{00000006-1244-45C9-90B8-73B3CF654CF9}"/>
              </c:ext>
            </c:extLst>
          </c:dPt>
          <c:dPt>
            <c:idx val="7"/>
            <c:invertIfNegative val="0"/>
            <c:bubble3D val="0"/>
            <c:extLst>
              <c:ext xmlns:c16="http://schemas.microsoft.com/office/drawing/2014/chart" uri="{C3380CC4-5D6E-409C-BE32-E72D297353CC}">
                <c16:uniqueId val="{00000007-1244-45C9-90B8-73B3CF654CF9}"/>
              </c:ext>
            </c:extLst>
          </c:dPt>
          <c:dPt>
            <c:idx val="8"/>
            <c:invertIfNegative val="0"/>
            <c:bubble3D val="0"/>
            <c:extLst>
              <c:ext xmlns:c16="http://schemas.microsoft.com/office/drawing/2014/chart" uri="{C3380CC4-5D6E-409C-BE32-E72D297353CC}">
                <c16:uniqueId val="{00000008-1244-45C9-90B8-73B3CF654CF9}"/>
              </c:ext>
            </c:extLst>
          </c:dPt>
          <c:dLbls>
            <c:spPr>
              <a:noFill/>
              <a:ln>
                <a:noFill/>
              </a:ln>
              <a:effectLst/>
            </c:spPr>
            <c:txPr>
              <a:bodyPr wrap="square" lIns="38100" tIns="19050" rIns="38100" bIns="19050" anchor="ctr">
                <a:spAutoFit/>
              </a:bodyPr>
              <a:lstStyle/>
              <a:p>
                <a:pPr>
                  <a:defRPr lang="ja-JP">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しらたきを使ったパスタ</c:v>
                </c:pt>
                <c:pt idx="1">
                  <c:v>しらたき サラダ</c:v>
                </c:pt>
                <c:pt idx="2">
                  <c:v>しらたきを使った焼きそば</c:v>
                </c:pt>
                <c:pt idx="3">
                  <c:v>おでん</c:v>
                </c:pt>
                <c:pt idx="4">
                  <c:v>こんにゃくを使ったデザート</c:v>
                </c:pt>
                <c:pt idx="5">
                  <c:v>しらたきのフォー</c:v>
                </c:pt>
              </c:strCache>
            </c:strRef>
          </c:cat>
          <c:val>
            <c:numRef>
              <c:f>Sheet1!$B$2:$B$7</c:f>
              <c:numCache>
                <c:formatCode>0.0_ </c:formatCode>
                <c:ptCount val="6"/>
                <c:pt idx="0">
                  <c:v>39.393939393939391</c:v>
                </c:pt>
                <c:pt idx="1">
                  <c:v>56.81818181818182</c:v>
                </c:pt>
                <c:pt idx="2">
                  <c:v>55.303030303030305</c:v>
                </c:pt>
                <c:pt idx="3">
                  <c:v>37.121212121212125</c:v>
                </c:pt>
                <c:pt idx="4">
                  <c:v>39.393939393939391</c:v>
                </c:pt>
                <c:pt idx="5">
                  <c:v>36.363636363636367</c:v>
                </c:pt>
              </c:numCache>
            </c:numRef>
          </c:val>
          <c:extLst>
            <c:ext xmlns:c16="http://schemas.microsoft.com/office/drawing/2014/chart" uri="{C3380CC4-5D6E-409C-BE32-E72D297353CC}">
              <c16:uniqueId val="{00000009-1244-45C9-90B8-73B3CF654CF9}"/>
            </c:ext>
          </c:extLst>
        </c:ser>
        <c:ser>
          <c:idx val="1"/>
          <c:order val="1"/>
          <c:tx>
            <c:strRef>
              <c:f>Sheet1!$C$1</c:f>
              <c:strCache>
                <c:ptCount val="1"/>
                <c:pt idx="0">
                  <c:v>どちらかというと食べたい</c:v>
                </c:pt>
              </c:strCache>
            </c:strRef>
          </c:tx>
          <c:spPr>
            <a:solidFill>
              <a:srgbClr val="94CEBE"/>
            </a:solidFill>
          </c:spPr>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しらたきを使ったパスタ</c:v>
                </c:pt>
                <c:pt idx="1">
                  <c:v>しらたき サラダ</c:v>
                </c:pt>
                <c:pt idx="2">
                  <c:v>しらたきを使った焼きそば</c:v>
                </c:pt>
                <c:pt idx="3">
                  <c:v>おでん</c:v>
                </c:pt>
                <c:pt idx="4">
                  <c:v>こんにゃくを使ったデザート</c:v>
                </c:pt>
                <c:pt idx="5">
                  <c:v>しらたきのフォー</c:v>
                </c:pt>
              </c:strCache>
            </c:strRef>
          </c:cat>
          <c:val>
            <c:numRef>
              <c:f>Sheet1!$C$2:$C$7</c:f>
              <c:numCache>
                <c:formatCode>0.0_ </c:formatCode>
                <c:ptCount val="6"/>
                <c:pt idx="0">
                  <c:v>49.242424242424242</c:v>
                </c:pt>
                <c:pt idx="1">
                  <c:v>25</c:v>
                </c:pt>
                <c:pt idx="2">
                  <c:v>24.242424242424242</c:v>
                </c:pt>
                <c:pt idx="3">
                  <c:v>35.606060606060609</c:v>
                </c:pt>
                <c:pt idx="4">
                  <c:v>32.575757575757578</c:v>
                </c:pt>
                <c:pt idx="5">
                  <c:v>30.303030303030305</c:v>
                </c:pt>
              </c:numCache>
            </c:numRef>
          </c:val>
          <c:extLst>
            <c:ext xmlns:c16="http://schemas.microsoft.com/office/drawing/2014/chart" uri="{C3380CC4-5D6E-409C-BE32-E72D297353CC}">
              <c16:uniqueId val="{0000000A-1244-45C9-90B8-73B3CF654CF9}"/>
            </c:ext>
          </c:extLst>
        </c:ser>
        <c:ser>
          <c:idx val="2"/>
          <c:order val="2"/>
          <c:tx>
            <c:strRef>
              <c:f>Sheet1!$D$1</c:f>
              <c:strCache>
                <c:ptCount val="1"/>
                <c:pt idx="0">
                  <c:v>どちらともいえない</c:v>
                </c:pt>
              </c:strCache>
            </c:strRef>
          </c:tx>
          <c:spPr>
            <a:solidFill>
              <a:srgbClr val="D0DF53"/>
            </a:solidFill>
          </c:spPr>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しらたきを使ったパスタ</c:v>
                </c:pt>
                <c:pt idx="1">
                  <c:v>しらたき サラダ</c:v>
                </c:pt>
                <c:pt idx="2">
                  <c:v>しらたきを使った焼きそば</c:v>
                </c:pt>
                <c:pt idx="3">
                  <c:v>おでん</c:v>
                </c:pt>
                <c:pt idx="4">
                  <c:v>こんにゃくを使ったデザート</c:v>
                </c:pt>
                <c:pt idx="5">
                  <c:v>しらたきのフォー</c:v>
                </c:pt>
              </c:strCache>
            </c:strRef>
          </c:cat>
          <c:val>
            <c:numRef>
              <c:f>Sheet1!$D$2:$D$7</c:f>
              <c:numCache>
                <c:formatCode>0.0_ </c:formatCode>
                <c:ptCount val="6"/>
                <c:pt idx="0">
                  <c:v>7.5757575757575761</c:v>
                </c:pt>
                <c:pt idx="1">
                  <c:v>13.636363636363637</c:v>
                </c:pt>
                <c:pt idx="2">
                  <c:v>13.636363636363637</c:v>
                </c:pt>
                <c:pt idx="3">
                  <c:v>18.181818181818183</c:v>
                </c:pt>
                <c:pt idx="4">
                  <c:v>15.909090909090908</c:v>
                </c:pt>
                <c:pt idx="5">
                  <c:v>21.969696969696969</c:v>
                </c:pt>
              </c:numCache>
            </c:numRef>
          </c:val>
          <c:extLst>
            <c:ext xmlns:c16="http://schemas.microsoft.com/office/drawing/2014/chart" uri="{C3380CC4-5D6E-409C-BE32-E72D297353CC}">
              <c16:uniqueId val="{0000000B-1244-45C9-90B8-73B3CF654CF9}"/>
            </c:ext>
          </c:extLst>
        </c:ser>
        <c:ser>
          <c:idx val="3"/>
          <c:order val="3"/>
          <c:tx>
            <c:strRef>
              <c:f>Sheet1!$E$1</c:f>
              <c:strCache>
                <c:ptCount val="1"/>
                <c:pt idx="0">
                  <c:v>あまり食べたいと思わない</c:v>
                </c:pt>
              </c:strCache>
            </c:strRef>
          </c:tx>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しらたきを使ったパスタ</c:v>
                </c:pt>
                <c:pt idx="1">
                  <c:v>しらたき サラダ</c:v>
                </c:pt>
                <c:pt idx="2">
                  <c:v>しらたきを使った焼きそば</c:v>
                </c:pt>
                <c:pt idx="3">
                  <c:v>おでん</c:v>
                </c:pt>
                <c:pt idx="4">
                  <c:v>こんにゃくを使ったデザート</c:v>
                </c:pt>
                <c:pt idx="5">
                  <c:v>しらたきのフォー</c:v>
                </c:pt>
              </c:strCache>
            </c:strRef>
          </c:cat>
          <c:val>
            <c:numRef>
              <c:f>Sheet1!$E$2:$E$7</c:f>
              <c:numCache>
                <c:formatCode>0.0_ </c:formatCode>
                <c:ptCount val="6"/>
                <c:pt idx="0">
                  <c:v>3.7878787878787881</c:v>
                </c:pt>
                <c:pt idx="1">
                  <c:v>3.7878787878787881</c:v>
                </c:pt>
                <c:pt idx="2">
                  <c:v>5.3030303030303028</c:v>
                </c:pt>
                <c:pt idx="3">
                  <c:v>6.0606060606060606</c:v>
                </c:pt>
                <c:pt idx="4">
                  <c:v>6.8181818181818183</c:v>
                </c:pt>
                <c:pt idx="5">
                  <c:v>8.3333333333333339</c:v>
                </c:pt>
              </c:numCache>
            </c:numRef>
          </c:val>
          <c:extLst>
            <c:ext xmlns:c16="http://schemas.microsoft.com/office/drawing/2014/chart" uri="{C3380CC4-5D6E-409C-BE32-E72D297353CC}">
              <c16:uniqueId val="{0000000C-1244-45C9-90B8-73B3CF654CF9}"/>
            </c:ext>
          </c:extLst>
        </c:ser>
        <c:ser>
          <c:idx val="4"/>
          <c:order val="4"/>
          <c:tx>
            <c:strRef>
              <c:f>Sheet1!$F$1</c:f>
              <c:strCache>
                <c:ptCount val="1"/>
                <c:pt idx="0">
                  <c:v>食べたいと思わない</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1244-45C9-90B8-73B3CF654CF9}"/>
                </c:ext>
              </c:extLst>
            </c:dLbl>
            <c:dLbl>
              <c:idx val="1"/>
              <c:layout>
                <c:manualLayout>
                  <c:x val="2.1012917484203156E-2"/>
                  <c:y val="5.367187739108546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244-45C9-90B8-73B3CF654CF9}"/>
                </c:ext>
              </c:extLst>
            </c:dLbl>
            <c:dLbl>
              <c:idx val="2"/>
              <c:layout>
                <c:manualLayout>
                  <c:x val="2.381463981543047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244-45C9-90B8-73B3CF654CF9}"/>
                </c:ext>
              </c:extLst>
            </c:dLbl>
            <c:dLbl>
              <c:idx val="3"/>
              <c:layout>
                <c:manualLayout>
                  <c:x val="2.801722331227094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244-45C9-90B8-73B3CF654CF9}"/>
                </c:ext>
              </c:extLst>
            </c:dLbl>
            <c:dLbl>
              <c:idx val="4"/>
              <c:layout>
                <c:manualLayout>
                  <c:x val="3.642239030595249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244-45C9-90B8-73B3CF654CF9}"/>
                </c:ext>
              </c:extLst>
            </c:dLbl>
            <c:dLbl>
              <c:idx val="5"/>
              <c:layout>
                <c:manualLayout>
                  <c:x val="2.801722331227094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244-45C9-90B8-73B3CF654CF9}"/>
                </c:ext>
              </c:extLst>
            </c:dLbl>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しらたきを使ったパスタ</c:v>
                </c:pt>
                <c:pt idx="1">
                  <c:v>しらたき サラダ</c:v>
                </c:pt>
                <c:pt idx="2">
                  <c:v>しらたきを使った焼きそば</c:v>
                </c:pt>
                <c:pt idx="3">
                  <c:v>おでん</c:v>
                </c:pt>
                <c:pt idx="4">
                  <c:v>こんにゃくを使ったデザート</c:v>
                </c:pt>
                <c:pt idx="5">
                  <c:v>しらたきのフォー</c:v>
                </c:pt>
              </c:strCache>
            </c:strRef>
          </c:cat>
          <c:val>
            <c:numRef>
              <c:f>Sheet1!$F$2:$F$7</c:f>
              <c:numCache>
                <c:formatCode>0.0_ </c:formatCode>
                <c:ptCount val="6"/>
                <c:pt idx="0">
                  <c:v>0</c:v>
                </c:pt>
                <c:pt idx="1">
                  <c:v>0.75757575757575757</c:v>
                </c:pt>
                <c:pt idx="2">
                  <c:v>1.5151515151515151</c:v>
                </c:pt>
                <c:pt idx="3">
                  <c:v>3.0303030303030303</c:v>
                </c:pt>
                <c:pt idx="4">
                  <c:v>5.3030303030303028</c:v>
                </c:pt>
                <c:pt idx="5">
                  <c:v>3.0303030303030303</c:v>
                </c:pt>
              </c:numCache>
            </c:numRef>
          </c:val>
          <c:extLst>
            <c:ext xmlns:c16="http://schemas.microsoft.com/office/drawing/2014/chart" uri="{C3380CC4-5D6E-409C-BE32-E72D297353CC}">
              <c16:uniqueId val="{0000000D-1244-45C9-90B8-73B3CF654CF9}"/>
            </c:ext>
          </c:extLst>
        </c:ser>
        <c:dLbls>
          <c:dLblPos val="ctr"/>
          <c:showLegendKey val="0"/>
          <c:showVal val="1"/>
          <c:showCatName val="0"/>
          <c:showSerName val="0"/>
          <c:showPercent val="0"/>
          <c:showBubbleSize val="0"/>
        </c:dLbls>
        <c:gapWidth val="79"/>
        <c:overlap val="100"/>
        <c:axId val="1060291696"/>
        <c:axId val="1060299856"/>
      </c:barChart>
      <c:valAx>
        <c:axId val="1060299856"/>
        <c:scaling>
          <c:orientation val="minMax"/>
        </c:scaling>
        <c:delete val="0"/>
        <c:axPos val="t"/>
        <c:majorGridlines/>
        <c:numFmt formatCode="0%" sourceLinked="1"/>
        <c:majorTickMark val="none"/>
        <c:minorTickMark val="none"/>
        <c:tickLblPos val="nextTo"/>
        <c:spPr>
          <a:ln>
            <a:solidFill>
              <a:sysClr val="windowText" lastClr="000000">
                <a:tint val="75000"/>
              </a:sysClr>
            </a:solidFill>
          </a:ln>
        </c:spPr>
        <c:txPr>
          <a:bodyPr/>
          <a:lstStyle/>
          <a:p>
            <a:pPr>
              <a:defRPr lang="ja-JP"/>
            </a:pPr>
            <a:endParaRPr lang="en-JP"/>
          </a:p>
        </c:txPr>
        <c:crossAx val="1060291696"/>
        <c:crosses val="autoZero"/>
        <c:crossBetween val="between"/>
      </c:valAx>
      <c:catAx>
        <c:axId val="1060291696"/>
        <c:scaling>
          <c:orientation val="maxMin"/>
        </c:scaling>
        <c:delete val="0"/>
        <c:axPos val="l"/>
        <c:numFmt formatCode="General" sourceLinked="1"/>
        <c:majorTickMark val="out"/>
        <c:minorTickMark val="none"/>
        <c:tickLblPos val="nextTo"/>
        <c:txPr>
          <a:bodyPr/>
          <a:lstStyle/>
          <a:p>
            <a:pPr>
              <a:defRPr lang="ja-JP"/>
            </a:pPr>
            <a:endParaRPr lang="en-JP"/>
          </a:p>
        </c:txPr>
        <c:crossAx val="1060299856"/>
        <c:crosses val="autoZero"/>
        <c:auto val="1"/>
        <c:lblAlgn val="ctr"/>
        <c:lblOffset val="100"/>
        <c:noMultiLvlLbl val="0"/>
      </c:catAx>
    </c:plotArea>
    <c:legend>
      <c:legendPos val="t"/>
      <c:layout>
        <c:manualLayout>
          <c:xMode val="edge"/>
          <c:yMode val="edge"/>
          <c:x val="7.9740988491760045E-3"/>
          <c:y val="0.13785356421497461"/>
          <c:w val="0.98298427991103321"/>
          <c:h val="0.11441024721314105"/>
        </c:manualLayout>
      </c:layout>
      <c:overlay val="0"/>
      <c:txPr>
        <a:bodyPr/>
        <a:lstStyle/>
        <a:p>
          <a:pPr>
            <a:defRPr lang="ja-JP" sz="1200">
              <a:solidFill>
                <a:schemeClr val="tx1">
                  <a:lumMod val="75000"/>
                  <a:lumOff val="25000"/>
                </a:schemeClr>
              </a:solidFill>
            </a:defRPr>
          </a:pPr>
          <a:endParaRPr lang="ja-JP"/>
        </a:p>
      </c:txPr>
    </c:legend>
    <c:plotVisOnly val="1"/>
    <c:dispBlanksAs val="gap"/>
    <c:showDLblsOverMax val="0"/>
  </c:chart>
  <c:txPr>
    <a:bodyPr/>
    <a:lstStyle/>
    <a:p>
      <a:pPr>
        <a:defRPr sz="1400" baseline="0">
          <a:latin typeface="メイリオ"/>
          <a:ea typeface="メイリオ"/>
        </a:defRPr>
      </a:pPr>
      <a:endParaRPr lang="ja-JP"/>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sz="1400" b="0">
                <a:solidFill>
                  <a:srgbClr val="4D4D4D"/>
                </a:solidFill>
              </a:defRPr>
            </a:pPr>
            <a:r>
              <a:rPr lang="ja-JP" altLang="en-US" sz="1400" noProof="0" dirty="0">
                <a:solidFill>
                  <a:srgbClr val="4D4D4D"/>
                </a:solidFill>
              </a:rPr>
              <a:t>こんにゃくを使用した各メニューの喫食意向（フランス）</a:t>
            </a:r>
            <a:endParaRPr lang="ja-JP" sz="1400" noProof="0" dirty="0">
              <a:solidFill>
                <a:srgbClr val="4D4D4D"/>
              </a:solidFill>
            </a:endParaRPr>
          </a:p>
        </c:rich>
      </c:tx>
      <c:layout>
        <c:manualLayout>
          <c:xMode val="edge"/>
          <c:yMode val="edge"/>
          <c:x val="0.32909493779514598"/>
          <c:y val="1.945026760945847E-2"/>
        </c:manualLayout>
      </c:layout>
      <c:overlay val="0"/>
    </c:title>
    <c:autoTitleDeleted val="0"/>
    <c:plotArea>
      <c:layout>
        <c:manualLayout>
          <c:layoutTarget val="inner"/>
          <c:xMode val="edge"/>
          <c:yMode val="edge"/>
          <c:x val="0.29605678539645247"/>
          <c:y val="0.38307986237096131"/>
          <c:w val="0.66523598664527062"/>
          <c:h val="0.58233998872301251"/>
        </c:manualLayout>
      </c:layout>
      <c:barChart>
        <c:barDir val="bar"/>
        <c:grouping val="percentStacked"/>
        <c:varyColors val="0"/>
        <c:ser>
          <c:idx val="0"/>
          <c:order val="0"/>
          <c:tx>
            <c:strRef>
              <c:f>Sheet1!$B$1</c:f>
              <c:strCache>
                <c:ptCount val="1"/>
                <c:pt idx="0">
                  <c:v>食べたい</c:v>
                </c:pt>
              </c:strCache>
            </c:strRef>
          </c:tx>
          <c:spPr>
            <a:solidFill>
              <a:srgbClr val="128D7D"/>
            </a:solidFill>
            <a:ln>
              <a:noFill/>
            </a:ln>
          </c:spPr>
          <c:invertIfNegative val="0"/>
          <c:dPt>
            <c:idx val="0"/>
            <c:invertIfNegative val="0"/>
            <c:bubble3D val="0"/>
            <c:extLst>
              <c:ext xmlns:c16="http://schemas.microsoft.com/office/drawing/2014/chart" uri="{C3380CC4-5D6E-409C-BE32-E72D297353CC}">
                <c16:uniqueId val="{00000000-1244-45C9-90B8-73B3CF654CF9}"/>
              </c:ext>
            </c:extLst>
          </c:dPt>
          <c:dPt>
            <c:idx val="1"/>
            <c:invertIfNegative val="0"/>
            <c:bubble3D val="0"/>
            <c:extLst>
              <c:ext xmlns:c16="http://schemas.microsoft.com/office/drawing/2014/chart" uri="{C3380CC4-5D6E-409C-BE32-E72D297353CC}">
                <c16:uniqueId val="{00000001-1244-45C9-90B8-73B3CF654CF9}"/>
              </c:ext>
            </c:extLst>
          </c:dPt>
          <c:dPt>
            <c:idx val="2"/>
            <c:invertIfNegative val="0"/>
            <c:bubble3D val="0"/>
            <c:extLst>
              <c:ext xmlns:c16="http://schemas.microsoft.com/office/drawing/2014/chart" uri="{C3380CC4-5D6E-409C-BE32-E72D297353CC}">
                <c16:uniqueId val="{00000002-1244-45C9-90B8-73B3CF654CF9}"/>
              </c:ext>
            </c:extLst>
          </c:dPt>
          <c:dPt>
            <c:idx val="3"/>
            <c:invertIfNegative val="0"/>
            <c:bubble3D val="0"/>
            <c:extLst>
              <c:ext xmlns:c16="http://schemas.microsoft.com/office/drawing/2014/chart" uri="{C3380CC4-5D6E-409C-BE32-E72D297353CC}">
                <c16:uniqueId val="{00000003-1244-45C9-90B8-73B3CF654CF9}"/>
              </c:ext>
            </c:extLst>
          </c:dPt>
          <c:dPt>
            <c:idx val="4"/>
            <c:invertIfNegative val="0"/>
            <c:bubble3D val="0"/>
            <c:extLst>
              <c:ext xmlns:c16="http://schemas.microsoft.com/office/drawing/2014/chart" uri="{C3380CC4-5D6E-409C-BE32-E72D297353CC}">
                <c16:uniqueId val="{00000004-1244-45C9-90B8-73B3CF654CF9}"/>
              </c:ext>
            </c:extLst>
          </c:dPt>
          <c:dPt>
            <c:idx val="5"/>
            <c:invertIfNegative val="0"/>
            <c:bubble3D val="0"/>
            <c:extLst>
              <c:ext xmlns:c16="http://schemas.microsoft.com/office/drawing/2014/chart" uri="{C3380CC4-5D6E-409C-BE32-E72D297353CC}">
                <c16:uniqueId val="{00000005-1244-45C9-90B8-73B3CF654CF9}"/>
              </c:ext>
            </c:extLst>
          </c:dPt>
          <c:dPt>
            <c:idx val="6"/>
            <c:invertIfNegative val="0"/>
            <c:bubble3D val="0"/>
            <c:extLst>
              <c:ext xmlns:c16="http://schemas.microsoft.com/office/drawing/2014/chart" uri="{C3380CC4-5D6E-409C-BE32-E72D297353CC}">
                <c16:uniqueId val="{00000006-1244-45C9-90B8-73B3CF654CF9}"/>
              </c:ext>
            </c:extLst>
          </c:dPt>
          <c:dPt>
            <c:idx val="7"/>
            <c:invertIfNegative val="0"/>
            <c:bubble3D val="0"/>
            <c:extLst>
              <c:ext xmlns:c16="http://schemas.microsoft.com/office/drawing/2014/chart" uri="{C3380CC4-5D6E-409C-BE32-E72D297353CC}">
                <c16:uniqueId val="{00000007-1244-45C9-90B8-73B3CF654CF9}"/>
              </c:ext>
            </c:extLst>
          </c:dPt>
          <c:dPt>
            <c:idx val="8"/>
            <c:invertIfNegative val="0"/>
            <c:bubble3D val="0"/>
            <c:extLst>
              <c:ext xmlns:c16="http://schemas.microsoft.com/office/drawing/2014/chart" uri="{C3380CC4-5D6E-409C-BE32-E72D297353CC}">
                <c16:uniqueId val="{00000008-1244-45C9-90B8-73B3CF654CF9}"/>
              </c:ext>
            </c:extLst>
          </c:dPt>
          <c:dLbls>
            <c:spPr>
              <a:noFill/>
              <a:ln>
                <a:noFill/>
              </a:ln>
              <a:effectLst/>
            </c:spPr>
            <c:txPr>
              <a:bodyPr wrap="square" lIns="38100" tIns="19050" rIns="38100" bIns="19050" anchor="ctr">
                <a:spAutoFit/>
              </a:bodyPr>
              <a:lstStyle/>
              <a:p>
                <a:pPr>
                  <a:defRPr lang="ja-JP">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しらたきを使ったパスタ</c:v>
                </c:pt>
                <c:pt idx="1">
                  <c:v>しらたきを使った焼きそば</c:v>
                </c:pt>
                <c:pt idx="2">
                  <c:v>しらたき サラダ</c:v>
                </c:pt>
                <c:pt idx="3">
                  <c:v>しらたきのフォー</c:v>
                </c:pt>
                <c:pt idx="4">
                  <c:v>おでん</c:v>
                </c:pt>
                <c:pt idx="5">
                  <c:v>こんにゃくを使ったデザート</c:v>
                </c:pt>
              </c:strCache>
            </c:strRef>
          </c:cat>
          <c:val>
            <c:numRef>
              <c:f>Sheet1!$B$2:$B$7</c:f>
              <c:numCache>
                <c:formatCode>0.0_ </c:formatCode>
                <c:ptCount val="6"/>
                <c:pt idx="0">
                  <c:v>41.481481481481481</c:v>
                </c:pt>
                <c:pt idx="1">
                  <c:v>39.25925925925926</c:v>
                </c:pt>
                <c:pt idx="2">
                  <c:v>39.25925925925926</c:v>
                </c:pt>
                <c:pt idx="3">
                  <c:v>27.407407407407408</c:v>
                </c:pt>
                <c:pt idx="4">
                  <c:v>24.444444444444443</c:v>
                </c:pt>
                <c:pt idx="5">
                  <c:v>25.185185185185187</c:v>
                </c:pt>
              </c:numCache>
            </c:numRef>
          </c:val>
          <c:extLst>
            <c:ext xmlns:c16="http://schemas.microsoft.com/office/drawing/2014/chart" uri="{C3380CC4-5D6E-409C-BE32-E72D297353CC}">
              <c16:uniqueId val="{00000009-1244-45C9-90B8-73B3CF654CF9}"/>
            </c:ext>
          </c:extLst>
        </c:ser>
        <c:ser>
          <c:idx val="1"/>
          <c:order val="1"/>
          <c:tx>
            <c:strRef>
              <c:f>Sheet1!$C$1</c:f>
              <c:strCache>
                <c:ptCount val="1"/>
                <c:pt idx="0">
                  <c:v>どちらかというと食べたい</c:v>
                </c:pt>
              </c:strCache>
            </c:strRef>
          </c:tx>
          <c:spPr>
            <a:solidFill>
              <a:srgbClr val="94CEBE"/>
            </a:solidFill>
          </c:spPr>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しらたきを使ったパスタ</c:v>
                </c:pt>
                <c:pt idx="1">
                  <c:v>しらたきを使った焼きそば</c:v>
                </c:pt>
                <c:pt idx="2">
                  <c:v>しらたき サラダ</c:v>
                </c:pt>
                <c:pt idx="3">
                  <c:v>しらたきのフォー</c:v>
                </c:pt>
                <c:pt idx="4">
                  <c:v>おでん</c:v>
                </c:pt>
                <c:pt idx="5">
                  <c:v>こんにゃくを使ったデザート</c:v>
                </c:pt>
              </c:strCache>
            </c:strRef>
          </c:cat>
          <c:val>
            <c:numRef>
              <c:f>Sheet1!$C$2:$C$7</c:f>
              <c:numCache>
                <c:formatCode>0.0_ </c:formatCode>
                <c:ptCount val="6"/>
                <c:pt idx="0">
                  <c:v>42.222222222222221</c:v>
                </c:pt>
                <c:pt idx="1">
                  <c:v>41.481481481481481</c:v>
                </c:pt>
                <c:pt idx="2">
                  <c:v>29.62962962962963</c:v>
                </c:pt>
                <c:pt idx="3">
                  <c:v>28.148148148148149</c:v>
                </c:pt>
                <c:pt idx="4">
                  <c:v>28.148148148148149</c:v>
                </c:pt>
                <c:pt idx="5">
                  <c:v>21.481481481481481</c:v>
                </c:pt>
              </c:numCache>
            </c:numRef>
          </c:val>
          <c:extLst>
            <c:ext xmlns:c16="http://schemas.microsoft.com/office/drawing/2014/chart" uri="{C3380CC4-5D6E-409C-BE32-E72D297353CC}">
              <c16:uniqueId val="{0000000A-1244-45C9-90B8-73B3CF654CF9}"/>
            </c:ext>
          </c:extLst>
        </c:ser>
        <c:ser>
          <c:idx val="2"/>
          <c:order val="2"/>
          <c:tx>
            <c:strRef>
              <c:f>Sheet1!$D$1</c:f>
              <c:strCache>
                <c:ptCount val="1"/>
                <c:pt idx="0">
                  <c:v>どちらともいえない</c:v>
                </c:pt>
              </c:strCache>
            </c:strRef>
          </c:tx>
          <c:spPr>
            <a:solidFill>
              <a:srgbClr val="D0DF53"/>
            </a:solidFill>
          </c:spPr>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しらたきを使ったパスタ</c:v>
                </c:pt>
                <c:pt idx="1">
                  <c:v>しらたきを使った焼きそば</c:v>
                </c:pt>
                <c:pt idx="2">
                  <c:v>しらたき サラダ</c:v>
                </c:pt>
                <c:pt idx="3">
                  <c:v>しらたきのフォー</c:v>
                </c:pt>
                <c:pt idx="4">
                  <c:v>おでん</c:v>
                </c:pt>
                <c:pt idx="5">
                  <c:v>こんにゃくを使ったデザート</c:v>
                </c:pt>
              </c:strCache>
            </c:strRef>
          </c:cat>
          <c:val>
            <c:numRef>
              <c:f>Sheet1!$D$2:$D$7</c:f>
              <c:numCache>
                <c:formatCode>0.0_ </c:formatCode>
                <c:ptCount val="6"/>
                <c:pt idx="0">
                  <c:v>10.37037037037037</c:v>
                </c:pt>
                <c:pt idx="1">
                  <c:v>8.1481481481481488</c:v>
                </c:pt>
                <c:pt idx="2">
                  <c:v>20.74074074074074</c:v>
                </c:pt>
                <c:pt idx="3">
                  <c:v>27.407407407407408</c:v>
                </c:pt>
                <c:pt idx="4">
                  <c:v>21.481481481481481</c:v>
                </c:pt>
                <c:pt idx="5">
                  <c:v>24.444444444444443</c:v>
                </c:pt>
              </c:numCache>
            </c:numRef>
          </c:val>
          <c:extLst>
            <c:ext xmlns:c16="http://schemas.microsoft.com/office/drawing/2014/chart" uri="{C3380CC4-5D6E-409C-BE32-E72D297353CC}">
              <c16:uniqueId val="{0000000B-1244-45C9-90B8-73B3CF654CF9}"/>
            </c:ext>
          </c:extLst>
        </c:ser>
        <c:ser>
          <c:idx val="3"/>
          <c:order val="3"/>
          <c:tx>
            <c:strRef>
              <c:f>Sheet1!$E$1</c:f>
              <c:strCache>
                <c:ptCount val="1"/>
                <c:pt idx="0">
                  <c:v>あまり食べたいと思わない</c:v>
                </c:pt>
              </c:strCache>
            </c:strRef>
          </c:tx>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しらたきを使ったパスタ</c:v>
                </c:pt>
                <c:pt idx="1">
                  <c:v>しらたきを使った焼きそば</c:v>
                </c:pt>
                <c:pt idx="2">
                  <c:v>しらたき サラダ</c:v>
                </c:pt>
                <c:pt idx="3">
                  <c:v>しらたきのフォー</c:v>
                </c:pt>
                <c:pt idx="4">
                  <c:v>おでん</c:v>
                </c:pt>
                <c:pt idx="5">
                  <c:v>こんにゃくを使ったデザート</c:v>
                </c:pt>
              </c:strCache>
            </c:strRef>
          </c:cat>
          <c:val>
            <c:numRef>
              <c:f>Sheet1!$E$2:$E$7</c:f>
              <c:numCache>
                <c:formatCode>0.0_ </c:formatCode>
                <c:ptCount val="6"/>
                <c:pt idx="0">
                  <c:v>2.2222222222222223</c:v>
                </c:pt>
                <c:pt idx="1">
                  <c:v>6.666666666666667</c:v>
                </c:pt>
                <c:pt idx="2">
                  <c:v>7.4074074074074074</c:v>
                </c:pt>
                <c:pt idx="3">
                  <c:v>11.851851851851851</c:v>
                </c:pt>
                <c:pt idx="4">
                  <c:v>18.518518518518519</c:v>
                </c:pt>
                <c:pt idx="5">
                  <c:v>21.481481481481481</c:v>
                </c:pt>
              </c:numCache>
            </c:numRef>
          </c:val>
          <c:extLst>
            <c:ext xmlns:c16="http://schemas.microsoft.com/office/drawing/2014/chart" uri="{C3380CC4-5D6E-409C-BE32-E72D297353CC}">
              <c16:uniqueId val="{0000000C-1244-45C9-90B8-73B3CF654CF9}"/>
            </c:ext>
          </c:extLst>
        </c:ser>
        <c:ser>
          <c:idx val="4"/>
          <c:order val="4"/>
          <c:tx>
            <c:strRef>
              <c:f>Sheet1!$F$1</c:f>
              <c:strCache>
                <c:ptCount val="1"/>
                <c:pt idx="0">
                  <c:v>食べたいと思わない</c:v>
                </c:pt>
              </c:strCache>
            </c:strRef>
          </c:tx>
          <c:invertIfNegative val="0"/>
          <c:dLbls>
            <c:dLbl>
              <c:idx val="0"/>
              <c:layout>
                <c:manualLayout>
                  <c:x val="3.0818945643498262E-2"/>
                  <c:y val="2.305189581096338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244-45C9-90B8-73B3CF654CF9}"/>
                </c:ext>
              </c:extLst>
            </c:dLbl>
            <c:dLbl>
              <c:idx val="1"/>
              <c:layout>
                <c:manualLayout>
                  <c:x val="2.9418084477884705E-2"/>
                  <c:y val="2.305189581096338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244-45C9-90B8-73B3CF654CF9}"/>
                </c:ext>
              </c:extLst>
            </c:dLbl>
            <c:dLbl>
              <c:idx val="2"/>
              <c:layout>
                <c:manualLayout>
                  <c:x val="2.8017223312271147E-2"/>
                  <c:y val="2.305189581096338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244-45C9-90B8-73B3CF654CF9}"/>
                </c:ext>
              </c:extLst>
            </c:dLbl>
            <c:dLbl>
              <c:idx val="3"/>
              <c:layout>
                <c:manualLayout>
                  <c:x val="1.4008611656135574E-3"/>
                  <c:y val="-5.8542594601522623E-3"/>
                </c:manualLayout>
              </c:layout>
              <c:spPr>
                <a:noFill/>
                <a:ln>
                  <a:noFill/>
                </a:ln>
                <a:effectLst/>
              </c:spPr>
              <c:txPr>
                <a:bodyPr wrap="square" lIns="38100" tIns="19050" rIns="38100" bIns="19050" anchor="ctr">
                  <a:spAutoFit/>
                </a:bodyPr>
                <a:lstStyle/>
                <a:p>
                  <a:pPr>
                    <a:defRPr lang="ja-JP">
                      <a:solidFill>
                        <a:schemeClr val="bg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244-45C9-90B8-73B3CF654CF9}"/>
                </c:ext>
              </c:extLst>
            </c:dLbl>
            <c:dLbl>
              <c:idx val="4"/>
              <c:layout>
                <c:manualLayout>
                  <c:x val="-1.4008611656137627E-3"/>
                  <c:y val="4.6103791621926778E-7"/>
                </c:manualLayout>
              </c:layout>
              <c:spPr>
                <a:noFill/>
                <a:ln>
                  <a:noFill/>
                </a:ln>
                <a:effectLst/>
              </c:spPr>
              <c:txPr>
                <a:bodyPr wrap="square" lIns="38100" tIns="19050" rIns="38100" bIns="19050" anchor="ctr">
                  <a:spAutoFit/>
                </a:bodyPr>
                <a:lstStyle/>
                <a:p>
                  <a:pPr>
                    <a:defRPr lang="ja-JP">
                      <a:solidFill>
                        <a:schemeClr val="bg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244-45C9-90B8-73B3CF654CF9}"/>
                </c:ext>
              </c:extLst>
            </c:dLbl>
            <c:dLbl>
              <c:idx val="5"/>
              <c:layout>
                <c:manualLayout>
                  <c:x val="-1.2901159207100372E-3"/>
                  <c:y val="4.6103791621926778E-7"/>
                </c:manualLayout>
              </c:layout>
              <c:spPr>
                <a:noFill/>
                <a:ln>
                  <a:noFill/>
                </a:ln>
                <a:effectLst/>
              </c:spPr>
              <c:txPr>
                <a:bodyPr wrap="square" lIns="38100" tIns="19050" rIns="38100" bIns="19050" anchor="ctr">
                  <a:spAutoFit/>
                </a:bodyPr>
                <a:lstStyle/>
                <a:p>
                  <a:pPr>
                    <a:defRPr lang="ja-JP">
                      <a:solidFill>
                        <a:schemeClr val="bg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244-45C9-90B8-73B3CF654CF9}"/>
                </c:ext>
              </c:extLst>
            </c:dLbl>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しらたきを使ったパスタ</c:v>
                </c:pt>
                <c:pt idx="1">
                  <c:v>しらたきを使った焼きそば</c:v>
                </c:pt>
                <c:pt idx="2">
                  <c:v>しらたき サラダ</c:v>
                </c:pt>
                <c:pt idx="3">
                  <c:v>しらたきのフォー</c:v>
                </c:pt>
                <c:pt idx="4">
                  <c:v>おでん</c:v>
                </c:pt>
                <c:pt idx="5">
                  <c:v>こんにゃくを使ったデザート</c:v>
                </c:pt>
              </c:strCache>
            </c:strRef>
          </c:cat>
          <c:val>
            <c:numRef>
              <c:f>Sheet1!$F$2:$F$7</c:f>
              <c:numCache>
                <c:formatCode>0.0_ </c:formatCode>
                <c:ptCount val="6"/>
                <c:pt idx="0">
                  <c:v>3.7037037037037037</c:v>
                </c:pt>
                <c:pt idx="1">
                  <c:v>4.4444444444444446</c:v>
                </c:pt>
                <c:pt idx="2">
                  <c:v>2.9629629629629628</c:v>
                </c:pt>
                <c:pt idx="3">
                  <c:v>5.1851851851851851</c:v>
                </c:pt>
                <c:pt idx="4">
                  <c:v>7.4074074074074074</c:v>
                </c:pt>
                <c:pt idx="5">
                  <c:v>7.4074074074074074</c:v>
                </c:pt>
              </c:numCache>
            </c:numRef>
          </c:val>
          <c:extLst>
            <c:ext xmlns:c16="http://schemas.microsoft.com/office/drawing/2014/chart" uri="{C3380CC4-5D6E-409C-BE32-E72D297353CC}">
              <c16:uniqueId val="{0000000D-1244-45C9-90B8-73B3CF654CF9}"/>
            </c:ext>
          </c:extLst>
        </c:ser>
        <c:dLbls>
          <c:dLblPos val="ctr"/>
          <c:showLegendKey val="0"/>
          <c:showVal val="1"/>
          <c:showCatName val="0"/>
          <c:showSerName val="0"/>
          <c:showPercent val="0"/>
          <c:showBubbleSize val="0"/>
        </c:dLbls>
        <c:gapWidth val="79"/>
        <c:overlap val="100"/>
        <c:axId val="1060291696"/>
        <c:axId val="1060299856"/>
      </c:barChart>
      <c:valAx>
        <c:axId val="1060299856"/>
        <c:scaling>
          <c:orientation val="minMax"/>
        </c:scaling>
        <c:delete val="0"/>
        <c:axPos val="t"/>
        <c:majorGridlines/>
        <c:numFmt formatCode="0%" sourceLinked="1"/>
        <c:majorTickMark val="none"/>
        <c:minorTickMark val="none"/>
        <c:tickLblPos val="nextTo"/>
        <c:spPr>
          <a:ln>
            <a:solidFill>
              <a:sysClr val="windowText" lastClr="000000">
                <a:tint val="75000"/>
              </a:sysClr>
            </a:solidFill>
          </a:ln>
        </c:spPr>
        <c:txPr>
          <a:bodyPr/>
          <a:lstStyle/>
          <a:p>
            <a:pPr>
              <a:defRPr lang="ja-JP"/>
            </a:pPr>
            <a:endParaRPr lang="en-JP"/>
          </a:p>
        </c:txPr>
        <c:crossAx val="1060291696"/>
        <c:crosses val="autoZero"/>
        <c:crossBetween val="between"/>
      </c:valAx>
      <c:catAx>
        <c:axId val="1060291696"/>
        <c:scaling>
          <c:orientation val="maxMin"/>
        </c:scaling>
        <c:delete val="0"/>
        <c:axPos val="l"/>
        <c:numFmt formatCode="General" sourceLinked="1"/>
        <c:majorTickMark val="out"/>
        <c:minorTickMark val="none"/>
        <c:tickLblPos val="nextTo"/>
        <c:txPr>
          <a:bodyPr/>
          <a:lstStyle/>
          <a:p>
            <a:pPr>
              <a:defRPr lang="ja-JP"/>
            </a:pPr>
            <a:endParaRPr lang="en-JP"/>
          </a:p>
        </c:txPr>
        <c:crossAx val="1060299856"/>
        <c:crosses val="autoZero"/>
        <c:auto val="1"/>
        <c:lblAlgn val="ctr"/>
        <c:lblOffset val="100"/>
        <c:noMultiLvlLbl val="0"/>
      </c:catAx>
    </c:plotArea>
    <c:legend>
      <c:legendPos val="t"/>
      <c:layout>
        <c:manualLayout>
          <c:xMode val="edge"/>
          <c:yMode val="edge"/>
          <c:x val="7.9740988491760045E-3"/>
          <c:y val="0.13785356421497461"/>
          <c:w val="0.98298427991103321"/>
          <c:h val="0.11441024721314105"/>
        </c:manualLayout>
      </c:layout>
      <c:overlay val="0"/>
      <c:txPr>
        <a:bodyPr/>
        <a:lstStyle/>
        <a:p>
          <a:pPr>
            <a:defRPr lang="ja-JP" sz="1200">
              <a:solidFill>
                <a:schemeClr val="tx1">
                  <a:lumMod val="75000"/>
                  <a:lumOff val="25000"/>
                </a:schemeClr>
              </a:solidFill>
            </a:defRPr>
          </a:pPr>
          <a:endParaRPr lang="ja-JP"/>
        </a:p>
      </c:txPr>
    </c:legend>
    <c:plotVisOnly val="1"/>
    <c:dispBlanksAs val="gap"/>
    <c:showDLblsOverMax val="0"/>
  </c:chart>
  <c:txPr>
    <a:bodyPr/>
    <a:lstStyle/>
    <a:p>
      <a:pPr>
        <a:defRPr sz="1400" baseline="0">
          <a:latin typeface="メイリオ"/>
          <a:ea typeface="メイリオ"/>
        </a:defRPr>
      </a:pPr>
      <a:endParaRPr lang="ja-JP"/>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dirty="0"/>
              <a:t>アメリカ</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49166063449096048"/>
          <c:y val="0.15235752027434463"/>
          <c:w val="0.44736305665646142"/>
          <c:h val="0.81227891704829103"/>
        </c:manualLayout>
      </c:layout>
      <c:barChart>
        <c:barDir val="bar"/>
        <c:grouping val="clustered"/>
        <c:varyColors val="0"/>
        <c:ser>
          <c:idx val="0"/>
          <c:order val="0"/>
          <c:tx>
            <c:strRef>
              <c:f>Sheet1!$B$1</c:f>
              <c:strCache>
                <c:ptCount val="1"/>
                <c:pt idx="0">
                  <c:v>アメリカ</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調理方法が分かりにくい</c:v>
                </c:pt>
                <c:pt idx="1">
                  <c:v>賞味期限が短い</c:v>
                </c:pt>
                <c:pt idx="2">
                  <c:v>こんにゃく自体に味がない</c:v>
                </c:pt>
                <c:pt idx="3">
                  <c:v>見た目が好みでない</c:v>
                </c:pt>
                <c:pt idx="4">
                  <c:v>匂いが気になる</c:v>
                </c:pt>
                <c:pt idx="5">
                  <c:v>食感（硬さや弾力等）に違和感がある</c:v>
                </c:pt>
                <c:pt idx="6">
                  <c:v>特に問題はない</c:v>
                </c:pt>
                <c:pt idx="7">
                  <c:v>その他</c:v>
                </c:pt>
              </c:strCache>
            </c:strRef>
          </c:cat>
          <c:val>
            <c:numRef>
              <c:f>Sheet1!$B$2:$B$9</c:f>
              <c:numCache>
                <c:formatCode>0.0"%"</c:formatCode>
                <c:ptCount val="8"/>
                <c:pt idx="0">
                  <c:v>35.606060606060609</c:v>
                </c:pt>
                <c:pt idx="1">
                  <c:v>29.545454545454547</c:v>
                </c:pt>
                <c:pt idx="2">
                  <c:v>20.454545454545453</c:v>
                </c:pt>
                <c:pt idx="3">
                  <c:v>18.939393939393938</c:v>
                </c:pt>
                <c:pt idx="4">
                  <c:v>17.424242424242426</c:v>
                </c:pt>
                <c:pt idx="5">
                  <c:v>17.424242424242426</c:v>
                </c:pt>
                <c:pt idx="6">
                  <c:v>27.272727272727273</c:v>
                </c:pt>
                <c:pt idx="7">
                  <c:v>0.75757575757575757</c:v>
                </c:pt>
              </c:numCache>
            </c:numRef>
          </c:val>
          <c:extLst>
            <c:ext xmlns:c16="http://schemas.microsoft.com/office/drawing/2014/chart" uri="{C3380CC4-5D6E-409C-BE32-E72D297353CC}">
              <c16:uniqueId val="{00000000-586C-4FFD-BF17-522A6C4B754A}"/>
            </c:ext>
          </c:extLst>
        </c:ser>
        <c:dLbls>
          <c:showLegendKey val="0"/>
          <c:showVal val="0"/>
          <c:showCatName val="0"/>
          <c:showSerName val="0"/>
          <c:showPercent val="0"/>
          <c:showBubbleSize val="0"/>
        </c:dLbls>
        <c:gapWidth val="219"/>
        <c:axId val="1376344752"/>
        <c:axId val="1376343792"/>
      </c:barChart>
      <c:catAx>
        <c:axId val="1376344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ja-JP" sz="1100" b="0" i="0" u="none" strike="noStrike" kern="1200" baseline="0">
                <a:solidFill>
                  <a:schemeClr val="tx1">
                    <a:lumMod val="65000"/>
                    <a:lumOff val="35000"/>
                  </a:schemeClr>
                </a:solidFill>
                <a:latin typeface="+mn-lt"/>
                <a:ea typeface="+mn-ea"/>
                <a:cs typeface="+mn-cs"/>
              </a:defRPr>
            </a:pPr>
            <a:endParaRPr lang="ja-JP"/>
          </a:p>
        </c:txPr>
        <c:crossAx val="1376343792"/>
        <c:crosses val="autoZero"/>
        <c:auto val="1"/>
        <c:lblAlgn val="ctr"/>
        <c:lblOffset val="100"/>
        <c:noMultiLvlLbl val="0"/>
      </c:catAx>
      <c:valAx>
        <c:axId val="1376343792"/>
        <c:scaling>
          <c:orientation val="minMax"/>
        </c:scaling>
        <c:delete val="0"/>
        <c:axPos val="t"/>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76344752"/>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dirty="0"/>
              <a:t>フランス</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50400027982817774"/>
          <c:y val="0.15235752027434463"/>
          <c:w val="0.4350234113192441"/>
          <c:h val="0.81227891704829103"/>
        </c:manualLayout>
      </c:layout>
      <c:barChart>
        <c:barDir val="bar"/>
        <c:grouping val="clustered"/>
        <c:varyColors val="0"/>
        <c:ser>
          <c:idx val="0"/>
          <c:order val="0"/>
          <c:tx>
            <c:strRef>
              <c:f>Sheet1!$B$1</c:f>
              <c:strCache>
                <c:ptCount val="1"/>
                <c:pt idx="0">
                  <c:v>フランス</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こんにゃく自体に味がない</c:v>
                </c:pt>
                <c:pt idx="1">
                  <c:v>食感（硬さや弾力等）に違和感がある</c:v>
                </c:pt>
                <c:pt idx="2">
                  <c:v>見た目が好みでない</c:v>
                </c:pt>
                <c:pt idx="3">
                  <c:v>調理方法が分かりにくい</c:v>
                </c:pt>
                <c:pt idx="4">
                  <c:v>賞味期限が短い</c:v>
                </c:pt>
                <c:pt idx="5">
                  <c:v>匂いが気になる</c:v>
                </c:pt>
                <c:pt idx="6">
                  <c:v>特に問題はない</c:v>
                </c:pt>
                <c:pt idx="7">
                  <c:v>その他</c:v>
                </c:pt>
              </c:strCache>
            </c:strRef>
          </c:cat>
          <c:val>
            <c:numRef>
              <c:f>Sheet1!$B$2:$B$9</c:f>
              <c:numCache>
                <c:formatCode>0.0"%"</c:formatCode>
                <c:ptCount val="8"/>
                <c:pt idx="0">
                  <c:v>37.037037037037038</c:v>
                </c:pt>
                <c:pt idx="1">
                  <c:v>32.592592592592595</c:v>
                </c:pt>
                <c:pt idx="2">
                  <c:v>28.888888888888889</c:v>
                </c:pt>
                <c:pt idx="3">
                  <c:v>24.444444444444443</c:v>
                </c:pt>
                <c:pt idx="4">
                  <c:v>19.25925925925926</c:v>
                </c:pt>
                <c:pt idx="5">
                  <c:v>14.074074074074074</c:v>
                </c:pt>
                <c:pt idx="6">
                  <c:v>15.555555555555555</c:v>
                </c:pt>
                <c:pt idx="7">
                  <c:v>0.7407407407407407</c:v>
                </c:pt>
              </c:numCache>
            </c:numRef>
          </c:val>
          <c:extLst>
            <c:ext xmlns:c16="http://schemas.microsoft.com/office/drawing/2014/chart" uri="{C3380CC4-5D6E-409C-BE32-E72D297353CC}">
              <c16:uniqueId val="{00000000-A31A-4FCA-BFF2-360B11B00143}"/>
            </c:ext>
          </c:extLst>
        </c:ser>
        <c:dLbls>
          <c:showLegendKey val="0"/>
          <c:showVal val="0"/>
          <c:showCatName val="0"/>
          <c:showSerName val="0"/>
          <c:showPercent val="0"/>
          <c:showBubbleSize val="0"/>
        </c:dLbls>
        <c:gapWidth val="219"/>
        <c:axId val="1376344752"/>
        <c:axId val="1376343792"/>
      </c:barChart>
      <c:catAx>
        <c:axId val="1376344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ja-JP" sz="1100" b="0" i="0" u="none" strike="noStrike" kern="1200" baseline="0">
                <a:solidFill>
                  <a:schemeClr val="tx1">
                    <a:lumMod val="65000"/>
                    <a:lumOff val="35000"/>
                  </a:schemeClr>
                </a:solidFill>
                <a:latin typeface="+mn-lt"/>
                <a:ea typeface="+mn-ea"/>
                <a:cs typeface="+mn-cs"/>
              </a:defRPr>
            </a:pPr>
            <a:endParaRPr lang="ja-JP"/>
          </a:p>
        </c:txPr>
        <c:crossAx val="1376343792"/>
        <c:crosses val="autoZero"/>
        <c:auto val="1"/>
        <c:lblAlgn val="ctr"/>
        <c:lblOffset val="100"/>
        <c:noMultiLvlLbl val="0"/>
      </c:catAx>
      <c:valAx>
        <c:axId val="1376343792"/>
        <c:scaling>
          <c:orientation val="minMax"/>
        </c:scaling>
        <c:delete val="0"/>
        <c:axPos val="t"/>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76344752"/>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sz="1400" b="0">
                <a:solidFill>
                  <a:srgbClr val="4D4D4D"/>
                </a:solidFill>
              </a:defRPr>
            </a:pPr>
            <a:r>
              <a:rPr lang="ja-JP" altLang="en-US" sz="1400" noProof="0" dirty="0">
                <a:solidFill>
                  <a:srgbClr val="4D4D4D"/>
                </a:solidFill>
              </a:rPr>
              <a:t>アメリカ</a:t>
            </a:r>
            <a:endParaRPr lang="ja-JP" sz="1400" noProof="0" dirty="0">
              <a:solidFill>
                <a:srgbClr val="4D4D4D"/>
              </a:solidFill>
            </a:endParaRPr>
          </a:p>
        </c:rich>
      </c:tx>
      <c:layout>
        <c:manualLayout>
          <c:xMode val="edge"/>
          <c:yMode val="edge"/>
          <c:x val="0.41492747453232776"/>
          <c:y val="4.2659993577543333E-2"/>
        </c:manualLayout>
      </c:layout>
      <c:overlay val="0"/>
    </c:title>
    <c:autoTitleDeleted val="0"/>
    <c:plotArea>
      <c:layout>
        <c:manualLayout>
          <c:layoutTarget val="inner"/>
          <c:xMode val="edge"/>
          <c:yMode val="edge"/>
          <c:x val="0.48290890069053688"/>
          <c:y val="0.37606042330777401"/>
          <c:w val="0.44619745718297438"/>
          <c:h val="0.59228704726249315"/>
        </c:manualLayout>
      </c:layout>
      <c:barChart>
        <c:barDir val="bar"/>
        <c:grouping val="stacked"/>
        <c:varyColors val="0"/>
        <c:ser>
          <c:idx val="0"/>
          <c:order val="0"/>
          <c:tx>
            <c:strRef>
              <c:f>Sheet1!$B$1</c:f>
              <c:strCache>
                <c:ptCount val="1"/>
                <c:pt idx="0">
                  <c:v>積極的に食べたい</c:v>
                </c:pt>
              </c:strCache>
            </c:strRef>
          </c:tx>
          <c:spPr>
            <a:solidFill>
              <a:srgbClr val="128D7D"/>
            </a:solidFill>
            <a:ln>
              <a:noFill/>
            </a:ln>
          </c:spPr>
          <c:invertIfNegative val="0"/>
          <c:dPt>
            <c:idx val="0"/>
            <c:invertIfNegative val="0"/>
            <c:bubble3D val="0"/>
            <c:extLst>
              <c:ext xmlns:c16="http://schemas.microsoft.com/office/drawing/2014/chart" uri="{C3380CC4-5D6E-409C-BE32-E72D297353CC}">
                <c16:uniqueId val="{00000000-1244-45C9-90B8-73B3CF654CF9}"/>
              </c:ext>
            </c:extLst>
          </c:dPt>
          <c:dPt>
            <c:idx val="1"/>
            <c:invertIfNegative val="0"/>
            <c:bubble3D val="0"/>
            <c:extLst>
              <c:ext xmlns:c16="http://schemas.microsoft.com/office/drawing/2014/chart" uri="{C3380CC4-5D6E-409C-BE32-E72D297353CC}">
                <c16:uniqueId val="{00000001-1244-45C9-90B8-73B3CF654CF9}"/>
              </c:ext>
            </c:extLst>
          </c:dPt>
          <c:dPt>
            <c:idx val="2"/>
            <c:invertIfNegative val="0"/>
            <c:bubble3D val="0"/>
            <c:extLst>
              <c:ext xmlns:c16="http://schemas.microsoft.com/office/drawing/2014/chart" uri="{C3380CC4-5D6E-409C-BE32-E72D297353CC}">
                <c16:uniqueId val="{00000002-1244-45C9-90B8-73B3CF654CF9}"/>
              </c:ext>
            </c:extLst>
          </c:dPt>
          <c:dPt>
            <c:idx val="3"/>
            <c:invertIfNegative val="0"/>
            <c:bubble3D val="0"/>
            <c:extLst>
              <c:ext xmlns:c16="http://schemas.microsoft.com/office/drawing/2014/chart" uri="{C3380CC4-5D6E-409C-BE32-E72D297353CC}">
                <c16:uniqueId val="{00000003-1244-45C9-90B8-73B3CF654CF9}"/>
              </c:ext>
            </c:extLst>
          </c:dPt>
          <c:dPt>
            <c:idx val="4"/>
            <c:invertIfNegative val="0"/>
            <c:bubble3D val="0"/>
            <c:extLst>
              <c:ext xmlns:c16="http://schemas.microsoft.com/office/drawing/2014/chart" uri="{C3380CC4-5D6E-409C-BE32-E72D297353CC}">
                <c16:uniqueId val="{00000004-1244-45C9-90B8-73B3CF654CF9}"/>
              </c:ext>
            </c:extLst>
          </c:dPt>
          <c:dPt>
            <c:idx val="5"/>
            <c:invertIfNegative val="0"/>
            <c:bubble3D val="0"/>
            <c:extLst>
              <c:ext xmlns:c16="http://schemas.microsoft.com/office/drawing/2014/chart" uri="{C3380CC4-5D6E-409C-BE32-E72D297353CC}">
                <c16:uniqueId val="{00000005-1244-45C9-90B8-73B3CF654CF9}"/>
              </c:ext>
            </c:extLst>
          </c:dPt>
          <c:dPt>
            <c:idx val="6"/>
            <c:invertIfNegative val="0"/>
            <c:bubble3D val="0"/>
            <c:extLst>
              <c:ext xmlns:c16="http://schemas.microsoft.com/office/drawing/2014/chart" uri="{C3380CC4-5D6E-409C-BE32-E72D297353CC}">
                <c16:uniqueId val="{00000006-1244-45C9-90B8-73B3CF654CF9}"/>
              </c:ext>
            </c:extLst>
          </c:dPt>
          <c:dPt>
            <c:idx val="7"/>
            <c:invertIfNegative val="0"/>
            <c:bubble3D val="0"/>
            <c:extLst>
              <c:ext xmlns:c16="http://schemas.microsoft.com/office/drawing/2014/chart" uri="{C3380CC4-5D6E-409C-BE32-E72D297353CC}">
                <c16:uniqueId val="{00000007-1244-45C9-90B8-73B3CF654CF9}"/>
              </c:ext>
            </c:extLst>
          </c:dPt>
          <c:dPt>
            <c:idx val="8"/>
            <c:invertIfNegative val="0"/>
            <c:bubble3D val="0"/>
            <c:extLst>
              <c:ext xmlns:c16="http://schemas.microsoft.com/office/drawing/2014/chart" uri="{C3380CC4-5D6E-409C-BE32-E72D297353CC}">
                <c16:uniqueId val="{00000008-1244-45C9-90B8-73B3CF654CF9}"/>
              </c:ext>
            </c:extLst>
          </c:dPt>
          <c:dLbls>
            <c:spPr>
              <a:noFill/>
              <a:ln>
                <a:noFill/>
              </a:ln>
              <a:effectLst/>
            </c:spPr>
            <c:txPr>
              <a:bodyPr wrap="square" lIns="38100" tIns="19050" rIns="38100" bIns="19050" anchor="ctr">
                <a:spAutoFit/>
              </a:bodyPr>
              <a:lstStyle/>
              <a:p>
                <a:pPr>
                  <a:defRPr lang="ja-JP">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こんにゃく麺</c:v>
                </c:pt>
                <c:pt idx="1">
                  <c:v>板こんにゃく</c:v>
                </c:pt>
                <c:pt idx="2">
                  <c:v>糸こんにゃく（しらたき）</c:v>
                </c:pt>
                <c:pt idx="3">
                  <c:v>玉こんにゃく</c:v>
                </c:pt>
              </c:strCache>
            </c:strRef>
          </c:cat>
          <c:val>
            <c:numRef>
              <c:f>Sheet1!$B$2:$B$5</c:f>
              <c:numCache>
                <c:formatCode>0.0_ </c:formatCode>
                <c:ptCount val="4"/>
                <c:pt idx="0">
                  <c:v>53.030303030303031</c:v>
                </c:pt>
                <c:pt idx="1">
                  <c:v>59.090909090909093</c:v>
                </c:pt>
                <c:pt idx="2">
                  <c:v>33.333333333333336</c:v>
                </c:pt>
                <c:pt idx="3">
                  <c:v>31.818181818181817</c:v>
                </c:pt>
              </c:numCache>
            </c:numRef>
          </c:val>
          <c:extLst>
            <c:ext xmlns:c16="http://schemas.microsoft.com/office/drawing/2014/chart" uri="{C3380CC4-5D6E-409C-BE32-E72D297353CC}">
              <c16:uniqueId val="{00000009-1244-45C9-90B8-73B3CF654CF9}"/>
            </c:ext>
          </c:extLst>
        </c:ser>
        <c:ser>
          <c:idx val="1"/>
          <c:order val="1"/>
          <c:tx>
            <c:strRef>
              <c:f>Sheet1!$C$1</c:f>
              <c:strCache>
                <c:ptCount val="1"/>
                <c:pt idx="0">
                  <c:v>これまでどおり食べたい</c:v>
                </c:pt>
              </c:strCache>
            </c:strRef>
          </c:tx>
          <c:spPr>
            <a:solidFill>
              <a:srgbClr val="94CEBE"/>
            </a:solidFill>
          </c:spPr>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こんにゃく麺</c:v>
                </c:pt>
                <c:pt idx="1">
                  <c:v>板こんにゃく</c:v>
                </c:pt>
                <c:pt idx="2">
                  <c:v>糸こんにゃく（しらたき）</c:v>
                </c:pt>
                <c:pt idx="3">
                  <c:v>玉こんにゃく</c:v>
                </c:pt>
              </c:strCache>
            </c:strRef>
          </c:cat>
          <c:val>
            <c:numRef>
              <c:f>Sheet1!$C$2:$C$5</c:f>
              <c:numCache>
                <c:formatCode>0.0_ </c:formatCode>
                <c:ptCount val="4"/>
                <c:pt idx="0">
                  <c:v>30.303030303030305</c:v>
                </c:pt>
                <c:pt idx="1">
                  <c:v>20.454545454545453</c:v>
                </c:pt>
                <c:pt idx="2">
                  <c:v>45.454545454545453</c:v>
                </c:pt>
                <c:pt idx="3">
                  <c:v>31.818181818181817</c:v>
                </c:pt>
              </c:numCache>
            </c:numRef>
          </c:val>
          <c:extLst>
            <c:ext xmlns:c16="http://schemas.microsoft.com/office/drawing/2014/chart" uri="{C3380CC4-5D6E-409C-BE32-E72D297353CC}">
              <c16:uniqueId val="{0000000A-1244-45C9-90B8-73B3CF654CF9}"/>
            </c:ext>
          </c:extLst>
        </c:ser>
        <c:ser>
          <c:idx val="2"/>
          <c:order val="2"/>
          <c:tx>
            <c:strRef>
              <c:f>Sheet1!$D$1</c:f>
              <c:strCache>
                <c:ptCount val="1"/>
              </c:strCache>
            </c:strRef>
          </c:tx>
          <c:spPr>
            <a:noFill/>
          </c:spPr>
          <c:invertIfNegative val="0"/>
          <c:dLbls>
            <c:spPr>
              <a:noFill/>
              <a:ln>
                <a:noFill/>
              </a:ln>
              <a:effectLst/>
            </c:spPr>
            <c:txPr>
              <a:bodyPr wrap="square" lIns="38100" tIns="19050" rIns="38100" bIns="19050" anchor="ctr">
                <a:spAutoFit/>
              </a:bodyPr>
              <a:lstStyle/>
              <a:p>
                <a:pPr>
                  <a:defRPr lang="ja-JP"/>
                </a:pPr>
                <a:endParaRPr lang="en-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こんにゃく麺</c:v>
                </c:pt>
                <c:pt idx="1">
                  <c:v>板こんにゃく</c:v>
                </c:pt>
                <c:pt idx="2">
                  <c:v>糸こんにゃく（しらたき）</c:v>
                </c:pt>
                <c:pt idx="3">
                  <c:v>玉こんにゃく</c:v>
                </c:pt>
              </c:strCache>
            </c:strRef>
          </c:cat>
          <c:val>
            <c:numRef>
              <c:f>Sheet1!$D$2:$D$5</c:f>
              <c:numCache>
                <c:formatCode>0.0_ </c:formatCode>
                <c:ptCount val="4"/>
                <c:pt idx="0">
                  <c:v>83.333333333333343</c:v>
                </c:pt>
                <c:pt idx="1">
                  <c:v>79.545454545454547</c:v>
                </c:pt>
                <c:pt idx="2">
                  <c:v>78.787878787878782</c:v>
                </c:pt>
                <c:pt idx="3">
                  <c:v>63.636363636363633</c:v>
                </c:pt>
              </c:numCache>
            </c:numRef>
          </c:val>
          <c:extLst>
            <c:ext xmlns:c16="http://schemas.microsoft.com/office/drawing/2014/chart" uri="{C3380CC4-5D6E-409C-BE32-E72D297353CC}">
              <c16:uniqueId val="{0000000B-1244-45C9-90B8-73B3CF654CF9}"/>
            </c:ext>
          </c:extLst>
        </c:ser>
        <c:dLbls>
          <c:dLblPos val="ctr"/>
          <c:showLegendKey val="0"/>
          <c:showVal val="1"/>
          <c:showCatName val="0"/>
          <c:showSerName val="0"/>
          <c:showPercent val="0"/>
          <c:showBubbleSize val="0"/>
        </c:dLbls>
        <c:gapWidth val="79"/>
        <c:overlap val="100"/>
        <c:axId val="1060291696"/>
        <c:axId val="1060299856"/>
      </c:barChart>
      <c:valAx>
        <c:axId val="1060299856"/>
        <c:scaling>
          <c:orientation val="minMax"/>
          <c:max val="100"/>
        </c:scaling>
        <c:delete val="0"/>
        <c:axPos val="t"/>
        <c:majorGridlines/>
        <c:numFmt formatCode="0.0&quot;％&quot;" sourceLinked="0"/>
        <c:majorTickMark val="none"/>
        <c:minorTickMark val="none"/>
        <c:tickLblPos val="nextTo"/>
        <c:spPr>
          <a:ln>
            <a:solidFill>
              <a:sysClr val="windowText" lastClr="000000">
                <a:tint val="75000"/>
              </a:sysClr>
            </a:solidFill>
          </a:ln>
        </c:spPr>
        <c:txPr>
          <a:bodyPr/>
          <a:lstStyle/>
          <a:p>
            <a:pPr>
              <a:defRPr lang="ja-JP" sz="1200"/>
            </a:pPr>
            <a:endParaRPr lang="ja-JP"/>
          </a:p>
        </c:txPr>
        <c:crossAx val="1060291696"/>
        <c:crosses val="autoZero"/>
        <c:crossBetween val="between"/>
        <c:majorUnit val="50"/>
      </c:valAx>
      <c:catAx>
        <c:axId val="1060291696"/>
        <c:scaling>
          <c:orientation val="maxMin"/>
        </c:scaling>
        <c:delete val="0"/>
        <c:axPos val="l"/>
        <c:numFmt formatCode="General" sourceLinked="1"/>
        <c:majorTickMark val="out"/>
        <c:minorTickMark val="none"/>
        <c:tickLblPos val="nextTo"/>
        <c:txPr>
          <a:bodyPr/>
          <a:lstStyle/>
          <a:p>
            <a:pPr>
              <a:defRPr lang="ja-JP" sz="1200"/>
            </a:pPr>
            <a:endParaRPr lang="ja-JP"/>
          </a:p>
        </c:txPr>
        <c:crossAx val="1060299856"/>
        <c:crosses val="autoZero"/>
        <c:auto val="1"/>
        <c:lblAlgn val="ctr"/>
        <c:lblOffset val="100"/>
        <c:noMultiLvlLbl val="0"/>
      </c:catAx>
    </c:plotArea>
    <c:legend>
      <c:legendPos val="t"/>
      <c:legendEntry>
        <c:idx val="2"/>
        <c:delete val="1"/>
      </c:legendEntry>
      <c:layout>
        <c:manualLayout>
          <c:xMode val="edge"/>
          <c:yMode val="edge"/>
          <c:x val="6.9477799903055762E-2"/>
          <c:y val="0.18762267283849088"/>
          <c:w val="0.86277262263203147"/>
          <c:h val="0.11441024721314105"/>
        </c:manualLayout>
      </c:layout>
      <c:overlay val="0"/>
      <c:txPr>
        <a:bodyPr/>
        <a:lstStyle/>
        <a:p>
          <a:pPr>
            <a:defRPr lang="ja-JP" sz="1200">
              <a:solidFill>
                <a:schemeClr val="tx1">
                  <a:lumMod val="75000"/>
                  <a:lumOff val="25000"/>
                </a:schemeClr>
              </a:solidFill>
            </a:defRPr>
          </a:pPr>
          <a:endParaRPr lang="ja-JP"/>
        </a:p>
      </c:txPr>
    </c:legend>
    <c:plotVisOnly val="1"/>
    <c:dispBlanksAs val="gap"/>
    <c:showDLblsOverMax val="0"/>
  </c:chart>
  <c:txPr>
    <a:bodyPr/>
    <a:lstStyle/>
    <a:p>
      <a:pPr>
        <a:defRPr sz="1400" baseline="0">
          <a:latin typeface="メイリオ"/>
          <a:ea typeface="メイリオ"/>
        </a:defRPr>
      </a:pPr>
      <a:endParaRPr lang="ja-JP"/>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sz="1400" b="0">
                <a:solidFill>
                  <a:srgbClr val="4D4D4D"/>
                </a:solidFill>
              </a:defRPr>
            </a:pPr>
            <a:r>
              <a:rPr lang="ja-JP" altLang="en-US" sz="1400" noProof="0" dirty="0">
                <a:solidFill>
                  <a:srgbClr val="4D4D4D"/>
                </a:solidFill>
              </a:rPr>
              <a:t>フランス</a:t>
            </a:r>
            <a:endParaRPr lang="ja-JP" sz="1400" noProof="0" dirty="0">
              <a:solidFill>
                <a:srgbClr val="4D4D4D"/>
              </a:solidFill>
            </a:endParaRPr>
          </a:p>
        </c:rich>
      </c:tx>
      <c:layout>
        <c:manualLayout>
          <c:xMode val="edge"/>
          <c:yMode val="edge"/>
          <c:x val="0.41492747453232776"/>
          <c:y val="4.2659993577543333E-2"/>
        </c:manualLayout>
      </c:layout>
      <c:overlay val="0"/>
    </c:title>
    <c:autoTitleDeleted val="0"/>
    <c:plotArea>
      <c:layout>
        <c:manualLayout>
          <c:layoutTarget val="inner"/>
          <c:xMode val="edge"/>
          <c:yMode val="edge"/>
          <c:x val="0.48290890069053688"/>
          <c:y val="0.37606042330777401"/>
          <c:w val="0.44619745718297438"/>
          <c:h val="0.59228704726249315"/>
        </c:manualLayout>
      </c:layout>
      <c:barChart>
        <c:barDir val="bar"/>
        <c:grouping val="stacked"/>
        <c:varyColors val="0"/>
        <c:ser>
          <c:idx val="0"/>
          <c:order val="0"/>
          <c:tx>
            <c:strRef>
              <c:f>Sheet1!$B$1</c:f>
              <c:strCache>
                <c:ptCount val="1"/>
                <c:pt idx="0">
                  <c:v>積極的に食べたい</c:v>
                </c:pt>
              </c:strCache>
            </c:strRef>
          </c:tx>
          <c:spPr>
            <a:solidFill>
              <a:srgbClr val="128D7D"/>
            </a:solidFill>
            <a:ln>
              <a:noFill/>
            </a:ln>
          </c:spPr>
          <c:invertIfNegative val="0"/>
          <c:dPt>
            <c:idx val="0"/>
            <c:invertIfNegative val="0"/>
            <c:bubble3D val="0"/>
            <c:extLst>
              <c:ext xmlns:c16="http://schemas.microsoft.com/office/drawing/2014/chart" uri="{C3380CC4-5D6E-409C-BE32-E72D297353CC}">
                <c16:uniqueId val="{00000000-35FE-4C84-947F-E471C0AD748D}"/>
              </c:ext>
            </c:extLst>
          </c:dPt>
          <c:dPt>
            <c:idx val="1"/>
            <c:invertIfNegative val="0"/>
            <c:bubble3D val="0"/>
            <c:extLst>
              <c:ext xmlns:c16="http://schemas.microsoft.com/office/drawing/2014/chart" uri="{C3380CC4-5D6E-409C-BE32-E72D297353CC}">
                <c16:uniqueId val="{00000001-35FE-4C84-947F-E471C0AD748D}"/>
              </c:ext>
            </c:extLst>
          </c:dPt>
          <c:dPt>
            <c:idx val="2"/>
            <c:invertIfNegative val="0"/>
            <c:bubble3D val="0"/>
            <c:extLst>
              <c:ext xmlns:c16="http://schemas.microsoft.com/office/drawing/2014/chart" uri="{C3380CC4-5D6E-409C-BE32-E72D297353CC}">
                <c16:uniqueId val="{00000002-35FE-4C84-947F-E471C0AD748D}"/>
              </c:ext>
            </c:extLst>
          </c:dPt>
          <c:dPt>
            <c:idx val="3"/>
            <c:invertIfNegative val="0"/>
            <c:bubble3D val="0"/>
            <c:extLst>
              <c:ext xmlns:c16="http://schemas.microsoft.com/office/drawing/2014/chart" uri="{C3380CC4-5D6E-409C-BE32-E72D297353CC}">
                <c16:uniqueId val="{00000003-35FE-4C84-947F-E471C0AD748D}"/>
              </c:ext>
            </c:extLst>
          </c:dPt>
          <c:dPt>
            <c:idx val="4"/>
            <c:invertIfNegative val="0"/>
            <c:bubble3D val="0"/>
            <c:extLst>
              <c:ext xmlns:c16="http://schemas.microsoft.com/office/drawing/2014/chart" uri="{C3380CC4-5D6E-409C-BE32-E72D297353CC}">
                <c16:uniqueId val="{00000004-35FE-4C84-947F-E471C0AD748D}"/>
              </c:ext>
            </c:extLst>
          </c:dPt>
          <c:dPt>
            <c:idx val="5"/>
            <c:invertIfNegative val="0"/>
            <c:bubble3D val="0"/>
            <c:extLst>
              <c:ext xmlns:c16="http://schemas.microsoft.com/office/drawing/2014/chart" uri="{C3380CC4-5D6E-409C-BE32-E72D297353CC}">
                <c16:uniqueId val="{00000005-35FE-4C84-947F-E471C0AD748D}"/>
              </c:ext>
            </c:extLst>
          </c:dPt>
          <c:dPt>
            <c:idx val="6"/>
            <c:invertIfNegative val="0"/>
            <c:bubble3D val="0"/>
            <c:extLst>
              <c:ext xmlns:c16="http://schemas.microsoft.com/office/drawing/2014/chart" uri="{C3380CC4-5D6E-409C-BE32-E72D297353CC}">
                <c16:uniqueId val="{00000006-35FE-4C84-947F-E471C0AD748D}"/>
              </c:ext>
            </c:extLst>
          </c:dPt>
          <c:dPt>
            <c:idx val="7"/>
            <c:invertIfNegative val="0"/>
            <c:bubble3D val="0"/>
            <c:extLst>
              <c:ext xmlns:c16="http://schemas.microsoft.com/office/drawing/2014/chart" uri="{C3380CC4-5D6E-409C-BE32-E72D297353CC}">
                <c16:uniqueId val="{00000007-35FE-4C84-947F-E471C0AD748D}"/>
              </c:ext>
            </c:extLst>
          </c:dPt>
          <c:dPt>
            <c:idx val="8"/>
            <c:invertIfNegative val="0"/>
            <c:bubble3D val="0"/>
            <c:extLst>
              <c:ext xmlns:c16="http://schemas.microsoft.com/office/drawing/2014/chart" uri="{C3380CC4-5D6E-409C-BE32-E72D297353CC}">
                <c16:uniqueId val="{00000008-35FE-4C84-947F-E471C0AD748D}"/>
              </c:ext>
            </c:extLst>
          </c:dPt>
          <c:dLbls>
            <c:spPr>
              <a:noFill/>
              <a:ln>
                <a:noFill/>
              </a:ln>
              <a:effectLst/>
            </c:spPr>
            <c:txPr>
              <a:bodyPr wrap="square" lIns="38100" tIns="19050" rIns="38100" bIns="19050" anchor="ctr">
                <a:spAutoFit/>
              </a:bodyPr>
              <a:lstStyle/>
              <a:p>
                <a:pPr>
                  <a:defRPr lang="ja-JP">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糸こんにゃく（しらたき）</c:v>
                </c:pt>
                <c:pt idx="1">
                  <c:v>こんにゃく麺</c:v>
                </c:pt>
                <c:pt idx="2">
                  <c:v>板こんにゃく</c:v>
                </c:pt>
                <c:pt idx="3">
                  <c:v>玉こんにゃく</c:v>
                </c:pt>
              </c:strCache>
            </c:strRef>
          </c:cat>
          <c:val>
            <c:numRef>
              <c:f>Sheet1!$B$2:$B$5</c:f>
              <c:numCache>
                <c:formatCode>0.0_ </c:formatCode>
                <c:ptCount val="4"/>
                <c:pt idx="0">
                  <c:v>34.074074074074076</c:v>
                </c:pt>
                <c:pt idx="1">
                  <c:v>31.851851851851851</c:v>
                </c:pt>
                <c:pt idx="2">
                  <c:v>33.333333333333336</c:v>
                </c:pt>
                <c:pt idx="3">
                  <c:v>20</c:v>
                </c:pt>
              </c:numCache>
            </c:numRef>
          </c:val>
          <c:extLst>
            <c:ext xmlns:c16="http://schemas.microsoft.com/office/drawing/2014/chart" uri="{C3380CC4-5D6E-409C-BE32-E72D297353CC}">
              <c16:uniqueId val="{00000009-35FE-4C84-947F-E471C0AD748D}"/>
            </c:ext>
          </c:extLst>
        </c:ser>
        <c:ser>
          <c:idx val="1"/>
          <c:order val="1"/>
          <c:tx>
            <c:strRef>
              <c:f>Sheet1!$C$1</c:f>
              <c:strCache>
                <c:ptCount val="1"/>
                <c:pt idx="0">
                  <c:v>これまでどおり食べたい</c:v>
                </c:pt>
              </c:strCache>
            </c:strRef>
          </c:tx>
          <c:spPr>
            <a:solidFill>
              <a:srgbClr val="94CEBE"/>
            </a:solidFill>
          </c:spPr>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糸こんにゃく（しらたき）</c:v>
                </c:pt>
                <c:pt idx="1">
                  <c:v>こんにゃく麺</c:v>
                </c:pt>
                <c:pt idx="2">
                  <c:v>板こんにゃく</c:v>
                </c:pt>
                <c:pt idx="3">
                  <c:v>玉こんにゃく</c:v>
                </c:pt>
              </c:strCache>
            </c:strRef>
          </c:cat>
          <c:val>
            <c:numRef>
              <c:f>Sheet1!$C$2:$C$5</c:f>
              <c:numCache>
                <c:formatCode>0.0_ </c:formatCode>
                <c:ptCount val="4"/>
                <c:pt idx="0">
                  <c:v>42.222222222222221</c:v>
                </c:pt>
                <c:pt idx="1">
                  <c:v>40.74074074074074</c:v>
                </c:pt>
                <c:pt idx="2">
                  <c:v>17.037037037037038</c:v>
                </c:pt>
                <c:pt idx="3">
                  <c:v>22.222222222222221</c:v>
                </c:pt>
              </c:numCache>
            </c:numRef>
          </c:val>
          <c:extLst>
            <c:ext xmlns:c16="http://schemas.microsoft.com/office/drawing/2014/chart" uri="{C3380CC4-5D6E-409C-BE32-E72D297353CC}">
              <c16:uniqueId val="{0000000A-35FE-4C84-947F-E471C0AD748D}"/>
            </c:ext>
          </c:extLst>
        </c:ser>
        <c:ser>
          <c:idx val="2"/>
          <c:order val="2"/>
          <c:tx>
            <c:strRef>
              <c:f>Sheet1!$D$1</c:f>
              <c:strCache>
                <c:ptCount val="1"/>
              </c:strCache>
            </c:strRef>
          </c:tx>
          <c:spPr>
            <a:noFill/>
          </c:spPr>
          <c:invertIfNegative val="0"/>
          <c:dLbls>
            <c:spPr>
              <a:noFill/>
              <a:ln>
                <a:noFill/>
              </a:ln>
              <a:effectLst/>
            </c:spPr>
            <c:txPr>
              <a:bodyPr wrap="square" lIns="38100" tIns="19050" rIns="38100" bIns="19050" anchor="ctr">
                <a:spAutoFit/>
              </a:bodyPr>
              <a:lstStyle/>
              <a:p>
                <a:pPr>
                  <a:defRPr lang="ja-JP"/>
                </a:pPr>
                <a:endParaRPr lang="en-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糸こんにゃく（しらたき）</c:v>
                </c:pt>
                <c:pt idx="1">
                  <c:v>こんにゃく麺</c:v>
                </c:pt>
                <c:pt idx="2">
                  <c:v>板こんにゃく</c:v>
                </c:pt>
                <c:pt idx="3">
                  <c:v>玉こんにゃく</c:v>
                </c:pt>
              </c:strCache>
            </c:strRef>
          </c:cat>
          <c:val>
            <c:numRef>
              <c:f>Sheet1!$D$2:$D$5</c:f>
              <c:numCache>
                <c:formatCode>0.0_ </c:formatCode>
                <c:ptCount val="4"/>
                <c:pt idx="0">
                  <c:v>76.296296296296305</c:v>
                </c:pt>
                <c:pt idx="1">
                  <c:v>72.592592592592595</c:v>
                </c:pt>
                <c:pt idx="2">
                  <c:v>50.370370370370374</c:v>
                </c:pt>
                <c:pt idx="3">
                  <c:v>42.222222222222221</c:v>
                </c:pt>
              </c:numCache>
            </c:numRef>
          </c:val>
          <c:extLst>
            <c:ext xmlns:c16="http://schemas.microsoft.com/office/drawing/2014/chart" uri="{C3380CC4-5D6E-409C-BE32-E72D297353CC}">
              <c16:uniqueId val="{0000000B-35FE-4C84-947F-E471C0AD748D}"/>
            </c:ext>
          </c:extLst>
        </c:ser>
        <c:dLbls>
          <c:dLblPos val="ctr"/>
          <c:showLegendKey val="0"/>
          <c:showVal val="1"/>
          <c:showCatName val="0"/>
          <c:showSerName val="0"/>
          <c:showPercent val="0"/>
          <c:showBubbleSize val="0"/>
        </c:dLbls>
        <c:gapWidth val="79"/>
        <c:overlap val="100"/>
        <c:axId val="1060291696"/>
        <c:axId val="1060299856"/>
      </c:barChart>
      <c:valAx>
        <c:axId val="1060299856"/>
        <c:scaling>
          <c:orientation val="minMax"/>
          <c:max val="100"/>
        </c:scaling>
        <c:delete val="0"/>
        <c:axPos val="t"/>
        <c:majorGridlines/>
        <c:numFmt formatCode="0.0&quot;％&quot;" sourceLinked="0"/>
        <c:majorTickMark val="none"/>
        <c:minorTickMark val="none"/>
        <c:tickLblPos val="nextTo"/>
        <c:spPr>
          <a:ln>
            <a:solidFill>
              <a:sysClr val="windowText" lastClr="000000">
                <a:tint val="75000"/>
              </a:sysClr>
            </a:solidFill>
          </a:ln>
        </c:spPr>
        <c:txPr>
          <a:bodyPr/>
          <a:lstStyle/>
          <a:p>
            <a:pPr>
              <a:defRPr lang="ja-JP" sz="1200"/>
            </a:pPr>
            <a:endParaRPr lang="ja-JP"/>
          </a:p>
        </c:txPr>
        <c:crossAx val="1060291696"/>
        <c:crosses val="autoZero"/>
        <c:crossBetween val="between"/>
        <c:majorUnit val="50"/>
      </c:valAx>
      <c:catAx>
        <c:axId val="1060291696"/>
        <c:scaling>
          <c:orientation val="maxMin"/>
        </c:scaling>
        <c:delete val="0"/>
        <c:axPos val="l"/>
        <c:numFmt formatCode="General" sourceLinked="1"/>
        <c:majorTickMark val="out"/>
        <c:minorTickMark val="none"/>
        <c:tickLblPos val="nextTo"/>
        <c:txPr>
          <a:bodyPr/>
          <a:lstStyle/>
          <a:p>
            <a:pPr>
              <a:defRPr lang="ja-JP" sz="1200"/>
            </a:pPr>
            <a:endParaRPr lang="ja-JP"/>
          </a:p>
        </c:txPr>
        <c:crossAx val="1060299856"/>
        <c:crosses val="autoZero"/>
        <c:auto val="1"/>
        <c:lblAlgn val="ctr"/>
        <c:lblOffset val="100"/>
        <c:noMultiLvlLbl val="0"/>
      </c:catAx>
    </c:plotArea>
    <c:legend>
      <c:legendPos val="t"/>
      <c:legendEntry>
        <c:idx val="2"/>
        <c:delete val="1"/>
      </c:legendEntry>
      <c:layout>
        <c:manualLayout>
          <c:xMode val="edge"/>
          <c:yMode val="edge"/>
          <c:x val="6.9477799903055762E-2"/>
          <c:y val="0.18762267283849088"/>
          <c:w val="0.86277262263203147"/>
          <c:h val="0.11441024721314105"/>
        </c:manualLayout>
      </c:layout>
      <c:overlay val="0"/>
      <c:txPr>
        <a:bodyPr/>
        <a:lstStyle/>
        <a:p>
          <a:pPr>
            <a:defRPr lang="ja-JP" sz="1200">
              <a:solidFill>
                <a:schemeClr val="tx1">
                  <a:lumMod val="75000"/>
                  <a:lumOff val="25000"/>
                </a:schemeClr>
              </a:solidFill>
            </a:defRPr>
          </a:pPr>
          <a:endParaRPr lang="ja-JP"/>
        </a:p>
      </c:txPr>
    </c:legend>
    <c:plotVisOnly val="1"/>
    <c:dispBlanksAs val="gap"/>
    <c:showDLblsOverMax val="0"/>
  </c:chart>
  <c:txPr>
    <a:bodyPr/>
    <a:lstStyle/>
    <a:p>
      <a:pPr>
        <a:defRPr sz="1400" baseline="0">
          <a:latin typeface="メイリオ"/>
          <a:ea typeface="メイリオ"/>
        </a:defRPr>
      </a:pPr>
      <a:endParaRPr lang="ja-JP"/>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dirty="0"/>
              <a:t>アメリカ</a:t>
            </a:r>
            <a:endParaRPr lang="en-US" altLang="ja-JP" sz="1400" dirty="0"/>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7.5041068841507949E-2"/>
          <c:y val="0.12789657202275581"/>
          <c:w val="0.90501611870793819"/>
          <c:h val="0.39130335536153171"/>
        </c:manualLayout>
      </c:layout>
      <c:barChart>
        <c:barDir val="col"/>
        <c:grouping val="clustered"/>
        <c:varyColors val="0"/>
        <c:ser>
          <c:idx val="0"/>
          <c:order val="0"/>
          <c:tx>
            <c:strRef>
              <c:f>Sheet1!$B$1</c:f>
              <c:strCache>
                <c:ptCount val="1"/>
                <c:pt idx="0">
                  <c:v>列1</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そのまま食べられる味付け製品</c:v>
                </c:pt>
                <c:pt idx="1">
                  <c:v>こんにゃく特有の匂いをなくした製品</c:v>
                </c:pt>
                <c:pt idx="2">
                  <c:v>レシピ等を添付した製品</c:v>
                </c:pt>
                <c:pt idx="3">
                  <c:v>ドレッシング等の調味料を添付した製品</c:v>
                </c:pt>
                <c:pt idx="4">
                  <c:v>こんにゃくの硬さを高めた製品</c:v>
                </c:pt>
                <c:pt idx="5">
                  <c:v>こんにゃくの硬さを低くした製品</c:v>
                </c:pt>
                <c:pt idx="6">
                  <c:v>こんにゃく自体の見た目をカラフルにした製品</c:v>
                </c:pt>
                <c:pt idx="7">
                  <c:v>賞味期限が長い製品</c:v>
                </c:pt>
                <c:pt idx="8">
                  <c:v>低カロリー等の機能性を強調表示した製品</c:v>
                </c:pt>
                <c:pt idx="9">
                  <c:v>こんにゃくのパッケージをカラフルにした製品</c:v>
                </c:pt>
                <c:pt idx="10">
                  <c:v>食べきりサイズの製品</c:v>
                </c:pt>
                <c:pt idx="11">
                  <c:v>その他</c:v>
                </c:pt>
              </c:strCache>
            </c:strRef>
          </c:cat>
          <c:val>
            <c:numRef>
              <c:f>Sheet1!$B$2:$B$13</c:f>
              <c:numCache>
                <c:formatCode>0.0"%"</c:formatCode>
                <c:ptCount val="12"/>
                <c:pt idx="0">
                  <c:v>46.212121212121211</c:v>
                </c:pt>
                <c:pt idx="1">
                  <c:v>29.545454545454547</c:v>
                </c:pt>
                <c:pt idx="2">
                  <c:v>28.787878787878789</c:v>
                </c:pt>
                <c:pt idx="3">
                  <c:v>27.272727272727273</c:v>
                </c:pt>
                <c:pt idx="4">
                  <c:v>25.757575757575758</c:v>
                </c:pt>
                <c:pt idx="5">
                  <c:v>23.484848484848484</c:v>
                </c:pt>
                <c:pt idx="6">
                  <c:v>16.666666666666668</c:v>
                </c:pt>
                <c:pt idx="7">
                  <c:v>16.666666666666668</c:v>
                </c:pt>
                <c:pt idx="8">
                  <c:v>15.151515151515152</c:v>
                </c:pt>
                <c:pt idx="9">
                  <c:v>11.363636363636363</c:v>
                </c:pt>
                <c:pt idx="10">
                  <c:v>7.5757575757575761</c:v>
                </c:pt>
                <c:pt idx="11">
                  <c:v>0</c:v>
                </c:pt>
              </c:numCache>
            </c:numRef>
          </c:val>
          <c:extLst>
            <c:ext xmlns:c16="http://schemas.microsoft.com/office/drawing/2014/chart" uri="{C3380CC4-5D6E-409C-BE32-E72D297353CC}">
              <c16:uniqueId val="{00000000-36B6-4971-BB55-19215A5ECCE2}"/>
            </c:ext>
          </c:extLst>
        </c:ser>
        <c:dLbls>
          <c:dLblPos val="outEnd"/>
          <c:showLegendKey val="0"/>
          <c:showVal val="1"/>
          <c:showCatName val="0"/>
          <c:showSerName val="0"/>
          <c:showPercent val="0"/>
          <c:showBubbleSize val="0"/>
        </c:dLbls>
        <c:gapWidth val="219"/>
        <c:overlap val="-27"/>
        <c:axId val="1396836368"/>
        <c:axId val="1396839728"/>
      </c:barChart>
      <c:catAx>
        <c:axId val="139683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96839728"/>
        <c:crosses val="autoZero"/>
        <c:auto val="1"/>
        <c:lblAlgn val="ctr"/>
        <c:lblOffset val="100"/>
        <c:noMultiLvlLbl val="0"/>
      </c:catAx>
      <c:valAx>
        <c:axId val="1396839728"/>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96836368"/>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dirty="0"/>
              <a:t>フランス</a:t>
            </a:r>
            <a:endParaRPr lang="en-US" altLang="ja-JP" sz="1400" dirty="0"/>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7.5041068841507949E-2"/>
          <c:y val="0.12789657202275581"/>
          <c:w val="0.90501611870793819"/>
          <c:h val="0.39130335536153171"/>
        </c:manualLayout>
      </c:layout>
      <c:barChart>
        <c:barDir val="col"/>
        <c:grouping val="clustered"/>
        <c:varyColors val="0"/>
        <c:ser>
          <c:idx val="0"/>
          <c:order val="0"/>
          <c:tx>
            <c:strRef>
              <c:f>Sheet1!$B$1</c:f>
              <c:strCache>
                <c:ptCount val="1"/>
                <c:pt idx="0">
                  <c:v>列1</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そのまま食べられる味付け製品</c:v>
                </c:pt>
                <c:pt idx="1">
                  <c:v>レシピ等を添付した製品</c:v>
                </c:pt>
                <c:pt idx="2">
                  <c:v>こんにゃくの硬さを低くした製品</c:v>
                </c:pt>
                <c:pt idx="3">
                  <c:v>低カロリー等の機能性を強調表示した製品</c:v>
                </c:pt>
                <c:pt idx="4">
                  <c:v>ドレッシング等の調味料を添付した製品</c:v>
                </c:pt>
                <c:pt idx="5">
                  <c:v>こんにゃく特有の匂いをなくした製品</c:v>
                </c:pt>
                <c:pt idx="6">
                  <c:v>こんにゃくの硬さを高めた製品</c:v>
                </c:pt>
                <c:pt idx="7">
                  <c:v>賞味期限が長い製品</c:v>
                </c:pt>
                <c:pt idx="8">
                  <c:v>食べきりサイズの製品</c:v>
                </c:pt>
                <c:pt idx="9">
                  <c:v>こんにゃく自体の見た目をカラフルにした製品</c:v>
                </c:pt>
                <c:pt idx="10">
                  <c:v>こんにゃくのパッケージをカラフルにした製品</c:v>
                </c:pt>
                <c:pt idx="11">
                  <c:v>その他</c:v>
                </c:pt>
              </c:strCache>
            </c:strRef>
          </c:cat>
          <c:val>
            <c:numRef>
              <c:f>Sheet1!$B$2:$B$13</c:f>
              <c:numCache>
                <c:formatCode>0.0"%"</c:formatCode>
                <c:ptCount val="12"/>
                <c:pt idx="0">
                  <c:v>44.444444444444443</c:v>
                </c:pt>
                <c:pt idx="1">
                  <c:v>38.518518518518519</c:v>
                </c:pt>
                <c:pt idx="2">
                  <c:v>24.444444444444443</c:v>
                </c:pt>
                <c:pt idx="3">
                  <c:v>23.703703703703702</c:v>
                </c:pt>
                <c:pt idx="4">
                  <c:v>21.481481481481481</c:v>
                </c:pt>
                <c:pt idx="5">
                  <c:v>20</c:v>
                </c:pt>
                <c:pt idx="6">
                  <c:v>14.074074074074074</c:v>
                </c:pt>
                <c:pt idx="7">
                  <c:v>14.074074074074074</c:v>
                </c:pt>
                <c:pt idx="8">
                  <c:v>12.592592592592593</c:v>
                </c:pt>
                <c:pt idx="9">
                  <c:v>6.666666666666667</c:v>
                </c:pt>
                <c:pt idx="10">
                  <c:v>5.1851851851851851</c:v>
                </c:pt>
                <c:pt idx="11">
                  <c:v>1.4814814814814814</c:v>
                </c:pt>
              </c:numCache>
            </c:numRef>
          </c:val>
          <c:extLst>
            <c:ext xmlns:c16="http://schemas.microsoft.com/office/drawing/2014/chart" uri="{C3380CC4-5D6E-409C-BE32-E72D297353CC}">
              <c16:uniqueId val="{00000000-36B6-4971-BB55-19215A5ECCE2}"/>
            </c:ext>
          </c:extLst>
        </c:ser>
        <c:dLbls>
          <c:dLblPos val="outEnd"/>
          <c:showLegendKey val="0"/>
          <c:showVal val="1"/>
          <c:showCatName val="0"/>
          <c:showSerName val="0"/>
          <c:showPercent val="0"/>
          <c:showBubbleSize val="0"/>
        </c:dLbls>
        <c:gapWidth val="219"/>
        <c:overlap val="-27"/>
        <c:axId val="1396836368"/>
        <c:axId val="1396839728"/>
      </c:barChart>
      <c:catAx>
        <c:axId val="139683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96839728"/>
        <c:crosses val="autoZero"/>
        <c:auto val="1"/>
        <c:lblAlgn val="ctr"/>
        <c:lblOffset val="100"/>
        <c:noMultiLvlLbl val="0"/>
      </c:catAx>
      <c:valAx>
        <c:axId val="1396839728"/>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96836368"/>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sz="1400" b="0">
                <a:solidFill>
                  <a:srgbClr val="4D4D4D"/>
                </a:solidFill>
              </a:defRPr>
            </a:pPr>
            <a:r>
              <a:rPr lang="ja-JP" altLang="en-US" sz="1400" noProof="0" dirty="0">
                <a:solidFill>
                  <a:srgbClr val="4D4D4D"/>
                </a:solidFill>
              </a:rPr>
              <a:t>こんにゃくの喫食経験（フランス）</a:t>
            </a:r>
            <a:endParaRPr lang="ja-JP" sz="1400" noProof="0" dirty="0">
              <a:solidFill>
                <a:srgbClr val="4D4D4D"/>
              </a:solidFill>
            </a:endParaRPr>
          </a:p>
        </c:rich>
      </c:tx>
      <c:overlay val="0"/>
    </c:title>
    <c:autoTitleDeleted val="0"/>
    <c:plotArea>
      <c:layout>
        <c:manualLayout>
          <c:layoutTarget val="inner"/>
          <c:xMode val="edge"/>
          <c:yMode val="edge"/>
          <c:x val="0.29465593509499627"/>
          <c:y val="0.3226431247584659"/>
          <c:w val="0.64562397847479691"/>
          <c:h val="0.62332623556985201"/>
        </c:manualLayout>
      </c:layout>
      <c:barChart>
        <c:barDir val="bar"/>
        <c:grouping val="percentStacked"/>
        <c:varyColors val="0"/>
        <c:ser>
          <c:idx val="0"/>
          <c:order val="0"/>
          <c:tx>
            <c:strRef>
              <c:f>Sheet1!$B$1</c:f>
              <c:strCache>
                <c:ptCount val="1"/>
                <c:pt idx="0">
                  <c:v>複数回食べたことがある</c:v>
                </c:pt>
              </c:strCache>
            </c:strRef>
          </c:tx>
          <c:spPr>
            <a:solidFill>
              <a:srgbClr val="128D7D"/>
            </a:solidFill>
            <a:ln>
              <a:noFill/>
            </a:ln>
          </c:spPr>
          <c:invertIfNegative val="0"/>
          <c:dPt>
            <c:idx val="0"/>
            <c:invertIfNegative val="0"/>
            <c:bubble3D val="0"/>
            <c:extLst>
              <c:ext xmlns:c16="http://schemas.microsoft.com/office/drawing/2014/chart" uri="{C3380CC4-5D6E-409C-BE32-E72D297353CC}">
                <c16:uniqueId val="{00000001-5FE1-41FC-B32F-2C4C09CB25AA}"/>
              </c:ext>
            </c:extLst>
          </c:dPt>
          <c:dPt>
            <c:idx val="1"/>
            <c:invertIfNegative val="0"/>
            <c:bubble3D val="0"/>
            <c:extLst>
              <c:ext xmlns:c16="http://schemas.microsoft.com/office/drawing/2014/chart" uri="{C3380CC4-5D6E-409C-BE32-E72D297353CC}">
                <c16:uniqueId val="{00000003-5FE1-41FC-B32F-2C4C09CB25AA}"/>
              </c:ext>
            </c:extLst>
          </c:dPt>
          <c:dPt>
            <c:idx val="2"/>
            <c:invertIfNegative val="0"/>
            <c:bubble3D val="0"/>
            <c:extLst>
              <c:ext xmlns:c16="http://schemas.microsoft.com/office/drawing/2014/chart" uri="{C3380CC4-5D6E-409C-BE32-E72D297353CC}">
                <c16:uniqueId val="{00000005-5FE1-41FC-B32F-2C4C09CB25AA}"/>
              </c:ext>
            </c:extLst>
          </c:dPt>
          <c:dPt>
            <c:idx val="3"/>
            <c:invertIfNegative val="0"/>
            <c:bubble3D val="0"/>
            <c:extLst>
              <c:ext xmlns:c16="http://schemas.microsoft.com/office/drawing/2014/chart" uri="{C3380CC4-5D6E-409C-BE32-E72D297353CC}">
                <c16:uniqueId val="{00000007-5FE1-41FC-B32F-2C4C09CB25AA}"/>
              </c:ext>
            </c:extLst>
          </c:dPt>
          <c:dPt>
            <c:idx val="4"/>
            <c:invertIfNegative val="0"/>
            <c:bubble3D val="0"/>
            <c:extLst>
              <c:ext xmlns:c16="http://schemas.microsoft.com/office/drawing/2014/chart" uri="{C3380CC4-5D6E-409C-BE32-E72D297353CC}">
                <c16:uniqueId val="{00000009-5FE1-41FC-B32F-2C4C09CB25AA}"/>
              </c:ext>
            </c:extLst>
          </c:dPt>
          <c:dPt>
            <c:idx val="5"/>
            <c:invertIfNegative val="0"/>
            <c:bubble3D val="0"/>
            <c:extLst>
              <c:ext xmlns:c16="http://schemas.microsoft.com/office/drawing/2014/chart" uri="{C3380CC4-5D6E-409C-BE32-E72D297353CC}">
                <c16:uniqueId val="{0000000B-5FE1-41FC-B32F-2C4C09CB25AA}"/>
              </c:ext>
            </c:extLst>
          </c:dPt>
          <c:dPt>
            <c:idx val="6"/>
            <c:invertIfNegative val="0"/>
            <c:bubble3D val="0"/>
            <c:extLst>
              <c:ext xmlns:c16="http://schemas.microsoft.com/office/drawing/2014/chart" uri="{C3380CC4-5D6E-409C-BE32-E72D297353CC}">
                <c16:uniqueId val="{0000000D-5FE1-41FC-B32F-2C4C09CB25AA}"/>
              </c:ext>
            </c:extLst>
          </c:dPt>
          <c:dPt>
            <c:idx val="7"/>
            <c:invertIfNegative val="0"/>
            <c:bubble3D val="0"/>
            <c:extLst>
              <c:ext xmlns:c16="http://schemas.microsoft.com/office/drawing/2014/chart" uri="{C3380CC4-5D6E-409C-BE32-E72D297353CC}">
                <c16:uniqueId val="{0000000F-5FE1-41FC-B32F-2C4C09CB25AA}"/>
              </c:ext>
            </c:extLst>
          </c:dPt>
          <c:dPt>
            <c:idx val="8"/>
            <c:invertIfNegative val="0"/>
            <c:bubble3D val="0"/>
            <c:extLst>
              <c:ext xmlns:c16="http://schemas.microsoft.com/office/drawing/2014/chart" uri="{C3380CC4-5D6E-409C-BE32-E72D297353CC}">
                <c16:uniqueId val="{00000011-5FE1-41FC-B32F-2C4C09CB25AA}"/>
              </c:ext>
            </c:extLst>
          </c:dPt>
          <c:dLbls>
            <c:dLbl>
              <c:idx val="2"/>
              <c:layout>
                <c:manualLayout>
                  <c:x val="9.2636436633698315E-3"/>
                  <c:y val="-6.4833627981558409E-2"/>
                </c:manualLayout>
              </c:layout>
              <c:spPr>
                <a:noFill/>
                <a:ln>
                  <a:noFill/>
                </a:ln>
                <a:effectLst/>
              </c:spPr>
              <c:txPr>
                <a:bodyPr wrap="square" lIns="38100" tIns="19050" rIns="38100" bIns="19050" anchor="ctr">
                  <a:noAutofit/>
                </a:bodyPr>
                <a:lstStyle/>
                <a:p>
                  <a:pPr>
                    <a:defRPr lang="ja-JP">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5972582289299211E-2"/>
                      <c:h val="7.8773943465318366E-2"/>
                    </c:manualLayout>
                  </c15:layout>
                </c:ext>
                <c:ext xmlns:c16="http://schemas.microsoft.com/office/drawing/2014/chart" uri="{C3380CC4-5D6E-409C-BE32-E72D297353CC}">
                  <c16:uniqueId val="{00000005-5FE1-41FC-B32F-2C4C09CB25AA}"/>
                </c:ext>
              </c:extLst>
            </c:dLbl>
            <c:dLbl>
              <c:idx val="3"/>
              <c:layout>
                <c:manualLayout>
                  <c:x val="1.5439406105616478E-3"/>
                  <c:y val="-6.1592795302100795E-2"/>
                </c:manualLayout>
              </c:layout>
              <c:spPr>
                <a:noFill/>
                <a:ln>
                  <a:noFill/>
                </a:ln>
                <a:effectLst/>
              </c:spPr>
              <c:txPr>
                <a:bodyPr wrap="square" lIns="38100" tIns="19050" rIns="38100" bIns="19050" anchor="ctr">
                  <a:spAutoFit/>
                </a:bodyPr>
                <a:lstStyle/>
                <a:p>
                  <a:pPr>
                    <a:defRPr lang="ja-JP">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E1-41FC-B32F-2C4C09CB25AA}"/>
                </c:ext>
              </c:extLst>
            </c:dLbl>
            <c:dLbl>
              <c:idx val="4"/>
              <c:layout>
                <c:manualLayout>
                  <c:x val="7.7197030528082392E-3"/>
                  <c:y val="-6.4834521370632406E-2"/>
                </c:manualLayout>
              </c:layout>
              <c:spPr>
                <a:noFill/>
                <a:ln>
                  <a:noFill/>
                </a:ln>
                <a:effectLst/>
              </c:spPr>
              <c:txPr>
                <a:bodyPr wrap="square" lIns="38100" tIns="19050" rIns="38100" bIns="19050" anchor="ctr">
                  <a:spAutoFit/>
                </a:bodyPr>
                <a:lstStyle/>
                <a:p>
                  <a:pPr>
                    <a:defRPr lang="ja-JP">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E1-41FC-B32F-2C4C09CB25AA}"/>
                </c:ext>
              </c:extLst>
            </c:dLbl>
            <c:spPr>
              <a:noFill/>
              <a:ln>
                <a:noFill/>
              </a:ln>
              <a:effectLst/>
            </c:spPr>
            <c:txPr>
              <a:bodyPr wrap="square" lIns="38100" tIns="19050" rIns="38100" bIns="19050" anchor="ctr">
                <a:spAutoFit/>
              </a:bodyPr>
              <a:lstStyle/>
              <a:p>
                <a:pPr>
                  <a:defRPr lang="ja-JP">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こんにゃく麺</c:v>
                </c:pt>
                <c:pt idx="1">
                  <c:v>糸こんにゃく（しらたき）</c:v>
                </c:pt>
                <c:pt idx="2">
                  <c:v>玉こんにゃく</c:v>
                </c:pt>
                <c:pt idx="3">
                  <c:v>板こんにゃく</c:v>
                </c:pt>
                <c:pt idx="4">
                  <c:v>こんにゃくゼリー</c:v>
                </c:pt>
              </c:strCache>
            </c:strRef>
          </c:cat>
          <c:val>
            <c:numRef>
              <c:f>Sheet1!$B$2:$B$6</c:f>
              <c:numCache>
                <c:formatCode>0.0"%"</c:formatCode>
                <c:ptCount val="5"/>
                <c:pt idx="0">
                  <c:v>15.764705882352942</c:v>
                </c:pt>
                <c:pt idx="1">
                  <c:v>13.176470588235293</c:v>
                </c:pt>
                <c:pt idx="2">
                  <c:v>6.3529411764705879</c:v>
                </c:pt>
                <c:pt idx="3">
                  <c:v>7.2941176470588234</c:v>
                </c:pt>
                <c:pt idx="4">
                  <c:v>5.1764705882352944</c:v>
                </c:pt>
              </c:numCache>
            </c:numRef>
          </c:val>
          <c:extLst>
            <c:ext xmlns:c16="http://schemas.microsoft.com/office/drawing/2014/chart" uri="{C3380CC4-5D6E-409C-BE32-E72D297353CC}">
              <c16:uniqueId val="{00000012-5FE1-41FC-B32F-2C4C09CB25AA}"/>
            </c:ext>
          </c:extLst>
        </c:ser>
        <c:ser>
          <c:idx val="1"/>
          <c:order val="1"/>
          <c:tx>
            <c:strRef>
              <c:f>Sheet1!$C$1</c:f>
              <c:strCache>
                <c:ptCount val="1"/>
                <c:pt idx="0">
                  <c:v>一度だけ食べたことがある</c:v>
                </c:pt>
              </c:strCache>
            </c:strRef>
          </c:tx>
          <c:spPr>
            <a:solidFill>
              <a:srgbClr val="94CEBE"/>
            </a:solidFill>
          </c:spPr>
          <c:invertIfNegative val="0"/>
          <c:dLbls>
            <c:dLbl>
              <c:idx val="3"/>
              <c:layout>
                <c:manualLayout>
                  <c:x val="7.719703052808239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F4-464B-AB68-52E5A7DC4C3C}"/>
                </c:ext>
              </c:extLst>
            </c:dLbl>
            <c:dLbl>
              <c:idx val="4"/>
              <c:layout>
                <c:manualLayout>
                  <c:x val="6.175762442246591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F4-464B-AB68-52E5A7DC4C3C}"/>
                </c:ext>
              </c:extLst>
            </c:dLbl>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こんにゃく麺</c:v>
                </c:pt>
                <c:pt idx="1">
                  <c:v>糸こんにゃく（しらたき）</c:v>
                </c:pt>
                <c:pt idx="2">
                  <c:v>玉こんにゃく</c:v>
                </c:pt>
                <c:pt idx="3">
                  <c:v>板こんにゃく</c:v>
                </c:pt>
                <c:pt idx="4">
                  <c:v>こんにゃくゼリー</c:v>
                </c:pt>
              </c:strCache>
            </c:strRef>
          </c:cat>
          <c:val>
            <c:numRef>
              <c:f>Sheet1!$C$2:$C$6</c:f>
              <c:numCache>
                <c:formatCode>0.0"%"</c:formatCode>
                <c:ptCount val="5"/>
                <c:pt idx="0">
                  <c:v>11.764705882352942</c:v>
                </c:pt>
                <c:pt idx="1">
                  <c:v>12.235294117647058</c:v>
                </c:pt>
                <c:pt idx="2">
                  <c:v>8.9411764705882355</c:v>
                </c:pt>
                <c:pt idx="3">
                  <c:v>6.3529411764705879</c:v>
                </c:pt>
                <c:pt idx="4">
                  <c:v>8.235294117647058</c:v>
                </c:pt>
              </c:numCache>
            </c:numRef>
          </c:val>
          <c:extLst>
            <c:ext xmlns:c16="http://schemas.microsoft.com/office/drawing/2014/chart" uri="{C3380CC4-5D6E-409C-BE32-E72D297353CC}">
              <c16:uniqueId val="{00000013-5FE1-41FC-B32F-2C4C09CB25AA}"/>
            </c:ext>
          </c:extLst>
        </c:ser>
        <c:ser>
          <c:idx val="2"/>
          <c:order val="2"/>
          <c:tx>
            <c:strRef>
              <c:f>Sheet1!$D$1</c:f>
              <c:strCache>
                <c:ptCount val="1"/>
                <c:pt idx="0">
                  <c:v>一度も食べたことはない</c:v>
                </c:pt>
              </c:strCache>
            </c:strRef>
          </c:tx>
          <c:spPr>
            <a:solidFill>
              <a:srgbClr val="D0DF53"/>
            </a:solidFill>
          </c:spPr>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こんにゃく麺</c:v>
                </c:pt>
                <c:pt idx="1">
                  <c:v>糸こんにゃく（しらたき）</c:v>
                </c:pt>
                <c:pt idx="2">
                  <c:v>玉こんにゃく</c:v>
                </c:pt>
                <c:pt idx="3">
                  <c:v>板こんにゃく</c:v>
                </c:pt>
                <c:pt idx="4">
                  <c:v>こんにゃくゼリー</c:v>
                </c:pt>
              </c:strCache>
            </c:strRef>
          </c:cat>
          <c:val>
            <c:numRef>
              <c:f>Sheet1!$D$2:$D$6</c:f>
              <c:numCache>
                <c:formatCode>0.0"%"</c:formatCode>
                <c:ptCount val="5"/>
                <c:pt idx="0">
                  <c:v>72.470588235294116</c:v>
                </c:pt>
                <c:pt idx="1">
                  <c:v>74.588235294117652</c:v>
                </c:pt>
                <c:pt idx="2">
                  <c:v>84.705882352941174</c:v>
                </c:pt>
                <c:pt idx="3">
                  <c:v>86.352941176470594</c:v>
                </c:pt>
                <c:pt idx="4">
                  <c:v>86.588235294117652</c:v>
                </c:pt>
              </c:numCache>
            </c:numRef>
          </c:val>
          <c:extLst>
            <c:ext xmlns:c16="http://schemas.microsoft.com/office/drawing/2014/chart" uri="{C3380CC4-5D6E-409C-BE32-E72D297353CC}">
              <c16:uniqueId val="{00000014-5FE1-41FC-B32F-2C4C09CB25AA}"/>
            </c:ext>
          </c:extLst>
        </c:ser>
        <c:dLbls>
          <c:dLblPos val="ctr"/>
          <c:showLegendKey val="0"/>
          <c:showVal val="1"/>
          <c:showCatName val="0"/>
          <c:showSerName val="0"/>
          <c:showPercent val="0"/>
          <c:showBubbleSize val="0"/>
        </c:dLbls>
        <c:gapWidth val="79"/>
        <c:overlap val="100"/>
        <c:axId val="1060291696"/>
        <c:axId val="1060299856"/>
      </c:barChart>
      <c:valAx>
        <c:axId val="1060299856"/>
        <c:scaling>
          <c:orientation val="minMax"/>
        </c:scaling>
        <c:delete val="0"/>
        <c:axPos val="t"/>
        <c:majorGridlines/>
        <c:numFmt formatCode="0%" sourceLinked="1"/>
        <c:majorTickMark val="none"/>
        <c:minorTickMark val="none"/>
        <c:tickLblPos val="nextTo"/>
        <c:spPr>
          <a:ln>
            <a:solidFill>
              <a:sysClr val="windowText" lastClr="000000">
                <a:tint val="75000"/>
              </a:sysClr>
            </a:solidFill>
          </a:ln>
        </c:spPr>
        <c:txPr>
          <a:bodyPr/>
          <a:lstStyle/>
          <a:p>
            <a:pPr>
              <a:defRPr lang="ja-JP"/>
            </a:pPr>
            <a:endParaRPr lang="en-JP"/>
          </a:p>
        </c:txPr>
        <c:crossAx val="1060291696"/>
        <c:crosses val="autoZero"/>
        <c:crossBetween val="between"/>
      </c:valAx>
      <c:catAx>
        <c:axId val="1060291696"/>
        <c:scaling>
          <c:orientation val="maxMin"/>
        </c:scaling>
        <c:delete val="0"/>
        <c:axPos val="l"/>
        <c:numFmt formatCode="General" sourceLinked="1"/>
        <c:majorTickMark val="out"/>
        <c:minorTickMark val="none"/>
        <c:tickLblPos val="nextTo"/>
        <c:txPr>
          <a:bodyPr/>
          <a:lstStyle/>
          <a:p>
            <a:pPr>
              <a:defRPr lang="ja-JP"/>
            </a:pPr>
            <a:endParaRPr lang="en-JP"/>
          </a:p>
        </c:txPr>
        <c:crossAx val="1060299856"/>
        <c:crosses val="autoZero"/>
        <c:auto val="1"/>
        <c:lblAlgn val="ctr"/>
        <c:lblOffset val="100"/>
        <c:noMultiLvlLbl val="0"/>
      </c:catAx>
    </c:plotArea>
    <c:legend>
      <c:legendPos val="t"/>
      <c:layout>
        <c:manualLayout>
          <c:xMode val="edge"/>
          <c:yMode val="edge"/>
          <c:x val="4.9999947420748161E-2"/>
          <c:y val="0.11119120415063459"/>
          <c:w val="0.89999993921493671"/>
          <c:h val="8.6845841375962116E-2"/>
        </c:manualLayout>
      </c:layout>
      <c:overlay val="0"/>
      <c:txPr>
        <a:bodyPr/>
        <a:lstStyle/>
        <a:p>
          <a:pPr>
            <a:defRPr lang="ja-JP"/>
          </a:pPr>
          <a:endParaRPr lang="en-JP"/>
        </a:p>
      </c:txPr>
    </c:legend>
    <c:plotVisOnly val="1"/>
    <c:dispBlanksAs val="gap"/>
    <c:showDLblsOverMax val="0"/>
  </c:chart>
  <c:txPr>
    <a:bodyPr/>
    <a:lstStyle/>
    <a:p>
      <a:pPr>
        <a:defRPr sz="1400" baseline="0">
          <a:latin typeface="メイリオ"/>
          <a:ea typeface="メイリオ"/>
        </a:defRPr>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sz="1400" b="0">
                <a:solidFill>
                  <a:srgbClr val="4D4D4D"/>
                </a:solidFill>
              </a:defRPr>
            </a:pPr>
            <a:r>
              <a:rPr lang="ja-JP" altLang="en-US" sz="1400" noProof="0" dirty="0">
                <a:solidFill>
                  <a:srgbClr val="4D4D4D"/>
                </a:solidFill>
              </a:rPr>
              <a:t>こんにゃくの嗜好程度（好き・嫌い）</a:t>
            </a:r>
            <a:endParaRPr lang="ja-JP" sz="1400" noProof="0" dirty="0">
              <a:solidFill>
                <a:srgbClr val="4D4D4D"/>
              </a:solidFill>
            </a:endParaRPr>
          </a:p>
        </c:rich>
      </c:tx>
      <c:overlay val="0"/>
    </c:title>
    <c:autoTitleDeleted val="0"/>
    <c:plotArea>
      <c:layout>
        <c:manualLayout>
          <c:layoutTarget val="inner"/>
          <c:xMode val="edge"/>
          <c:yMode val="edge"/>
          <c:x val="0.22461286595016114"/>
          <c:y val="0.3420934811696556"/>
          <c:w val="0.73667990609156209"/>
          <c:h val="0.62332623556985201"/>
        </c:manualLayout>
      </c:layout>
      <c:barChart>
        <c:barDir val="bar"/>
        <c:grouping val="percentStacked"/>
        <c:varyColors val="0"/>
        <c:ser>
          <c:idx val="0"/>
          <c:order val="0"/>
          <c:tx>
            <c:strRef>
              <c:f>Sheet1!$B$1</c:f>
              <c:strCache>
                <c:ptCount val="1"/>
                <c:pt idx="0">
                  <c:v>好き</c:v>
                </c:pt>
              </c:strCache>
            </c:strRef>
          </c:tx>
          <c:spPr>
            <a:solidFill>
              <a:srgbClr val="128D7D"/>
            </a:solidFill>
            <a:ln>
              <a:noFill/>
            </a:ln>
          </c:spPr>
          <c:invertIfNegative val="0"/>
          <c:dPt>
            <c:idx val="0"/>
            <c:invertIfNegative val="0"/>
            <c:bubble3D val="0"/>
            <c:extLst>
              <c:ext xmlns:c16="http://schemas.microsoft.com/office/drawing/2014/chart" uri="{C3380CC4-5D6E-409C-BE32-E72D297353CC}">
                <c16:uniqueId val="{00000000-0258-4BB2-AA94-9BEE623F340C}"/>
              </c:ext>
            </c:extLst>
          </c:dPt>
          <c:dPt>
            <c:idx val="1"/>
            <c:invertIfNegative val="0"/>
            <c:bubble3D val="0"/>
            <c:extLst>
              <c:ext xmlns:c16="http://schemas.microsoft.com/office/drawing/2014/chart" uri="{C3380CC4-5D6E-409C-BE32-E72D297353CC}">
                <c16:uniqueId val="{00000001-0258-4BB2-AA94-9BEE623F340C}"/>
              </c:ext>
            </c:extLst>
          </c:dPt>
          <c:dPt>
            <c:idx val="2"/>
            <c:invertIfNegative val="0"/>
            <c:bubble3D val="0"/>
            <c:extLst>
              <c:ext xmlns:c16="http://schemas.microsoft.com/office/drawing/2014/chart" uri="{C3380CC4-5D6E-409C-BE32-E72D297353CC}">
                <c16:uniqueId val="{00000002-0258-4BB2-AA94-9BEE623F340C}"/>
              </c:ext>
            </c:extLst>
          </c:dPt>
          <c:dPt>
            <c:idx val="3"/>
            <c:invertIfNegative val="0"/>
            <c:bubble3D val="0"/>
            <c:extLst>
              <c:ext xmlns:c16="http://schemas.microsoft.com/office/drawing/2014/chart" uri="{C3380CC4-5D6E-409C-BE32-E72D297353CC}">
                <c16:uniqueId val="{00000003-0258-4BB2-AA94-9BEE623F340C}"/>
              </c:ext>
            </c:extLst>
          </c:dPt>
          <c:dPt>
            <c:idx val="4"/>
            <c:invertIfNegative val="0"/>
            <c:bubble3D val="0"/>
            <c:extLst>
              <c:ext xmlns:c16="http://schemas.microsoft.com/office/drawing/2014/chart" uri="{C3380CC4-5D6E-409C-BE32-E72D297353CC}">
                <c16:uniqueId val="{00000004-0258-4BB2-AA94-9BEE623F340C}"/>
              </c:ext>
            </c:extLst>
          </c:dPt>
          <c:dPt>
            <c:idx val="5"/>
            <c:invertIfNegative val="0"/>
            <c:bubble3D val="0"/>
            <c:extLst>
              <c:ext xmlns:c16="http://schemas.microsoft.com/office/drawing/2014/chart" uri="{C3380CC4-5D6E-409C-BE32-E72D297353CC}">
                <c16:uniqueId val="{00000005-0258-4BB2-AA94-9BEE623F340C}"/>
              </c:ext>
            </c:extLst>
          </c:dPt>
          <c:dPt>
            <c:idx val="6"/>
            <c:invertIfNegative val="0"/>
            <c:bubble3D val="0"/>
            <c:extLst>
              <c:ext xmlns:c16="http://schemas.microsoft.com/office/drawing/2014/chart" uri="{C3380CC4-5D6E-409C-BE32-E72D297353CC}">
                <c16:uniqueId val="{00000006-0258-4BB2-AA94-9BEE623F340C}"/>
              </c:ext>
            </c:extLst>
          </c:dPt>
          <c:dPt>
            <c:idx val="7"/>
            <c:invertIfNegative val="0"/>
            <c:bubble3D val="0"/>
            <c:extLst>
              <c:ext xmlns:c16="http://schemas.microsoft.com/office/drawing/2014/chart" uri="{C3380CC4-5D6E-409C-BE32-E72D297353CC}">
                <c16:uniqueId val="{00000007-0258-4BB2-AA94-9BEE623F340C}"/>
              </c:ext>
            </c:extLst>
          </c:dPt>
          <c:dPt>
            <c:idx val="8"/>
            <c:invertIfNegative val="0"/>
            <c:bubble3D val="0"/>
            <c:extLst>
              <c:ext xmlns:c16="http://schemas.microsoft.com/office/drawing/2014/chart" uri="{C3380CC4-5D6E-409C-BE32-E72D297353CC}">
                <c16:uniqueId val="{00000008-0258-4BB2-AA94-9BEE623F340C}"/>
              </c:ext>
            </c:extLst>
          </c:dPt>
          <c:dLbls>
            <c:spPr>
              <a:noFill/>
              <a:ln>
                <a:noFill/>
              </a:ln>
              <a:effectLst/>
            </c:spPr>
            <c:txPr>
              <a:bodyPr wrap="square" lIns="38100" tIns="19050" rIns="38100" bIns="19050" anchor="ctr">
                <a:spAutoFit/>
              </a:bodyPr>
              <a:lstStyle/>
              <a:p>
                <a:pPr>
                  <a:defRPr lang="ja-JP">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アメリカ（n=132）</c:v>
                </c:pt>
                <c:pt idx="1">
                  <c:v>フランス(n=135)</c:v>
                </c:pt>
              </c:strCache>
            </c:strRef>
          </c:cat>
          <c:val>
            <c:numRef>
              <c:f>Sheet1!$B$2:$B$3</c:f>
              <c:numCache>
                <c:formatCode>0.0"%"</c:formatCode>
                <c:ptCount val="2"/>
                <c:pt idx="0">
                  <c:v>62.121212121212125</c:v>
                </c:pt>
                <c:pt idx="1">
                  <c:v>21.481481481481481</c:v>
                </c:pt>
              </c:numCache>
            </c:numRef>
          </c:val>
          <c:extLst>
            <c:ext xmlns:c16="http://schemas.microsoft.com/office/drawing/2014/chart" uri="{C3380CC4-5D6E-409C-BE32-E72D297353CC}">
              <c16:uniqueId val="{00000009-0258-4BB2-AA94-9BEE623F340C}"/>
            </c:ext>
          </c:extLst>
        </c:ser>
        <c:ser>
          <c:idx val="1"/>
          <c:order val="1"/>
          <c:tx>
            <c:strRef>
              <c:f>Sheet1!$C$1</c:f>
              <c:strCache>
                <c:ptCount val="1"/>
                <c:pt idx="0">
                  <c:v>どちらかというと好き</c:v>
                </c:pt>
              </c:strCache>
            </c:strRef>
          </c:tx>
          <c:spPr>
            <a:solidFill>
              <a:srgbClr val="94CEBE"/>
            </a:solidFill>
          </c:spPr>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アメリカ（n=132）</c:v>
                </c:pt>
                <c:pt idx="1">
                  <c:v>フランス(n=135)</c:v>
                </c:pt>
              </c:strCache>
            </c:strRef>
          </c:cat>
          <c:val>
            <c:numRef>
              <c:f>Sheet1!$C$2:$C$3</c:f>
              <c:numCache>
                <c:formatCode>0.0"%"</c:formatCode>
                <c:ptCount val="2"/>
                <c:pt idx="0">
                  <c:v>24.242424242424242</c:v>
                </c:pt>
                <c:pt idx="1">
                  <c:v>42.962962962962962</c:v>
                </c:pt>
              </c:numCache>
            </c:numRef>
          </c:val>
          <c:extLst>
            <c:ext xmlns:c16="http://schemas.microsoft.com/office/drawing/2014/chart" uri="{C3380CC4-5D6E-409C-BE32-E72D297353CC}">
              <c16:uniqueId val="{0000000A-0258-4BB2-AA94-9BEE623F340C}"/>
            </c:ext>
          </c:extLst>
        </c:ser>
        <c:ser>
          <c:idx val="2"/>
          <c:order val="2"/>
          <c:tx>
            <c:strRef>
              <c:f>Sheet1!$D$1</c:f>
              <c:strCache>
                <c:ptCount val="1"/>
                <c:pt idx="0">
                  <c:v>どちらとも言えない</c:v>
                </c:pt>
              </c:strCache>
            </c:strRef>
          </c:tx>
          <c:spPr>
            <a:solidFill>
              <a:srgbClr val="D0DF53"/>
            </a:solidFill>
          </c:spPr>
          <c:invertIfNegative val="0"/>
          <c:dLbls>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アメリカ（n=132）</c:v>
                </c:pt>
                <c:pt idx="1">
                  <c:v>フランス(n=135)</c:v>
                </c:pt>
              </c:strCache>
            </c:strRef>
          </c:cat>
          <c:val>
            <c:numRef>
              <c:f>Sheet1!$D$2:$D$3</c:f>
              <c:numCache>
                <c:formatCode>0.0"%"</c:formatCode>
                <c:ptCount val="2"/>
                <c:pt idx="0">
                  <c:v>11.363636363636363</c:v>
                </c:pt>
                <c:pt idx="1">
                  <c:v>30.37037037037037</c:v>
                </c:pt>
              </c:numCache>
            </c:numRef>
          </c:val>
          <c:extLst>
            <c:ext xmlns:c16="http://schemas.microsoft.com/office/drawing/2014/chart" uri="{C3380CC4-5D6E-409C-BE32-E72D297353CC}">
              <c16:uniqueId val="{0000000B-0258-4BB2-AA94-9BEE623F340C}"/>
            </c:ext>
          </c:extLst>
        </c:ser>
        <c:ser>
          <c:idx val="3"/>
          <c:order val="3"/>
          <c:tx>
            <c:strRef>
              <c:f>Sheet1!$E$1</c:f>
              <c:strCache>
                <c:ptCount val="1"/>
                <c:pt idx="0">
                  <c:v>どちらかというと嫌い</c:v>
                </c:pt>
              </c:strCache>
            </c:strRef>
          </c:tx>
          <c:invertIfNegative val="0"/>
          <c:dLbls>
            <c:dLbl>
              <c:idx val="0"/>
              <c:layout>
                <c:manualLayout>
                  <c:x val="-5.0431001962088065E-2"/>
                  <c:y val="-0.129669042741264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258-4BB2-AA94-9BEE623F340C}"/>
                </c:ext>
              </c:extLst>
            </c:dLbl>
            <c:dLbl>
              <c:idx val="1"/>
              <c:layout>
                <c:manualLayout>
                  <c:x val="-2.101291748420336E-2"/>
                  <c:y val="-0.1393942209468595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258-4BB2-AA94-9BEE623F340C}"/>
                </c:ext>
              </c:extLst>
            </c:dLbl>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Sheet1!$A$2:$A$3</c:f>
              <c:strCache>
                <c:ptCount val="2"/>
                <c:pt idx="0">
                  <c:v>アメリカ（n=132）</c:v>
                </c:pt>
                <c:pt idx="1">
                  <c:v>フランス(n=135)</c:v>
                </c:pt>
              </c:strCache>
            </c:strRef>
          </c:cat>
          <c:val>
            <c:numRef>
              <c:f>Sheet1!$E$2:$E$3</c:f>
              <c:numCache>
                <c:formatCode>0.0"%"</c:formatCode>
                <c:ptCount val="2"/>
                <c:pt idx="0">
                  <c:v>0.75757575757575757</c:v>
                </c:pt>
                <c:pt idx="1">
                  <c:v>2.9629629629629628</c:v>
                </c:pt>
              </c:numCache>
            </c:numRef>
          </c:val>
          <c:extLst>
            <c:ext xmlns:c16="http://schemas.microsoft.com/office/drawing/2014/chart" uri="{C3380CC4-5D6E-409C-BE32-E72D297353CC}">
              <c16:uniqueId val="{0000000C-0258-4BB2-AA94-9BEE623F340C}"/>
            </c:ext>
          </c:extLst>
        </c:ser>
        <c:ser>
          <c:idx val="4"/>
          <c:order val="4"/>
          <c:tx>
            <c:strRef>
              <c:f>Sheet1!$F$1</c:f>
              <c:strCache>
                <c:ptCount val="1"/>
                <c:pt idx="0">
                  <c:v>嫌い</c:v>
                </c:pt>
              </c:strCache>
            </c:strRef>
          </c:tx>
          <c:spPr>
            <a:solidFill>
              <a:srgbClr val="0099CC"/>
            </a:solidFill>
          </c:spPr>
          <c:invertIfNegative val="0"/>
          <c:dLbls>
            <c:dLbl>
              <c:idx val="0"/>
              <c:layout>
                <c:manualLayout>
                  <c:x val="0"/>
                  <c:y val="-0.129669042741264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258-4BB2-AA94-9BEE623F340C}"/>
                </c:ext>
              </c:extLst>
            </c:dLbl>
            <c:dLbl>
              <c:idx val="1"/>
              <c:layout>
                <c:manualLayout>
                  <c:x val="1.6810333987362688E-2"/>
                  <c:y val="-0.1393942209468595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258-4BB2-AA94-9BEE623F340C}"/>
                </c:ext>
              </c:extLst>
            </c:dLbl>
            <c:spPr>
              <a:noFill/>
              <a:ln>
                <a:noFill/>
              </a:ln>
              <a:effectLst/>
            </c:spPr>
            <c:txPr>
              <a:bodyPr wrap="square" lIns="38100" tIns="19050" rIns="38100" bIns="19050" anchor="ctr">
                <a:spAutoFit/>
              </a:bodyPr>
              <a:lstStyle/>
              <a:p>
                <a:pPr>
                  <a:defRPr lang="ja-JP"/>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Sheet1!$A$2:$A$3</c:f>
              <c:strCache>
                <c:ptCount val="2"/>
                <c:pt idx="0">
                  <c:v>アメリカ（n=132）</c:v>
                </c:pt>
                <c:pt idx="1">
                  <c:v>フランス(n=135)</c:v>
                </c:pt>
              </c:strCache>
            </c:strRef>
          </c:cat>
          <c:val>
            <c:numRef>
              <c:f>Sheet1!$F$2:$F$3</c:f>
              <c:numCache>
                <c:formatCode>0.0"%"</c:formatCode>
                <c:ptCount val="2"/>
                <c:pt idx="0">
                  <c:v>1.5151515151515151</c:v>
                </c:pt>
                <c:pt idx="1">
                  <c:v>2.2222222222222223</c:v>
                </c:pt>
              </c:numCache>
            </c:numRef>
          </c:val>
          <c:extLst>
            <c:ext xmlns:c16="http://schemas.microsoft.com/office/drawing/2014/chart" uri="{C3380CC4-5D6E-409C-BE32-E72D297353CC}">
              <c16:uniqueId val="{0000000D-0258-4BB2-AA94-9BEE623F340C}"/>
            </c:ext>
          </c:extLst>
        </c:ser>
        <c:dLbls>
          <c:dLblPos val="ctr"/>
          <c:showLegendKey val="0"/>
          <c:showVal val="1"/>
          <c:showCatName val="0"/>
          <c:showSerName val="0"/>
          <c:showPercent val="0"/>
          <c:showBubbleSize val="0"/>
        </c:dLbls>
        <c:gapWidth val="79"/>
        <c:overlap val="100"/>
        <c:axId val="1060291696"/>
        <c:axId val="1060299856"/>
      </c:barChart>
      <c:valAx>
        <c:axId val="1060299856"/>
        <c:scaling>
          <c:orientation val="minMax"/>
        </c:scaling>
        <c:delete val="0"/>
        <c:axPos val="t"/>
        <c:majorGridlines/>
        <c:numFmt formatCode="0%" sourceLinked="1"/>
        <c:majorTickMark val="none"/>
        <c:minorTickMark val="none"/>
        <c:tickLblPos val="nextTo"/>
        <c:spPr>
          <a:ln>
            <a:solidFill>
              <a:sysClr val="windowText" lastClr="000000">
                <a:tint val="75000"/>
              </a:sysClr>
            </a:solidFill>
          </a:ln>
        </c:spPr>
        <c:txPr>
          <a:bodyPr/>
          <a:lstStyle/>
          <a:p>
            <a:pPr>
              <a:defRPr lang="ja-JP"/>
            </a:pPr>
            <a:endParaRPr lang="en-JP"/>
          </a:p>
        </c:txPr>
        <c:crossAx val="1060291696"/>
        <c:crosses val="autoZero"/>
        <c:crossBetween val="between"/>
      </c:valAx>
      <c:catAx>
        <c:axId val="1060291696"/>
        <c:scaling>
          <c:orientation val="maxMin"/>
        </c:scaling>
        <c:delete val="0"/>
        <c:axPos val="l"/>
        <c:numFmt formatCode="General" sourceLinked="1"/>
        <c:majorTickMark val="out"/>
        <c:minorTickMark val="none"/>
        <c:tickLblPos val="nextTo"/>
        <c:txPr>
          <a:bodyPr/>
          <a:lstStyle/>
          <a:p>
            <a:pPr>
              <a:defRPr lang="ja-JP"/>
            </a:pPr>
            <a:endParaRPr lang="en-JP"/>
          </a:p>
        </c:txPr>
        <c:crossAx val="1060299856"/>
        <c:crosses val="autoZero"/>
        <c:auto val="1"/>
        <c:lblAlgn val="ctr"/>
        <c:lblOffset val="100"/>
        <c:noMultiLvlLbl val="0"/>
      </c:catAx>
    </c:plotArea>
    <c:legend>
      <c:legendPos val="t"/>
      <c:layout>
        <c:manualLayout>
          <c:xMode val="edge"/>
          <c:yMode val="edge"/>
          <c:x val="4.9999947420748161E-2"/>
          <c:y val="0.11119120415063459"/>
          <c:w val="0.89999991175677696"/>
          <c:h val="8.6845841375962116E-2"/>
        </c:manualLayout>
      </c:layout>
      <c:overlay val="0"/>
      <c:txPr>
        <a:bodyPr/>
        <a:lstStyle/>
        <a:p>
          <a:pPr>
            <a:defRPr lang="ja-JP"/>
          </a:pPr>
          <a:endParaRPr lang="en-JP"/>
        </a:p>
      </c:txPr>
    </c:legend>
    <c:plotVisOnly val="1"/>
    <c:dispBlanksAs val="gap"/>
    <c:showDLblsOverMax val="0"/>
  </c:chart>
  <c:txPr>
    <a:bodyPr/>
    <a:lstStyle/>
    <a:p>
      <a:pPr>
        <a:defRPr sz="1400" baseline="0">
          <a:latin typeface="メイリオ"/>
          <a:ea typeface="メイリオ"/>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sz="1400" b="0">
                <a:solidFill>
                  <a:srgbClr val="4D4D4D"/>
                </a:solidFill>
              </a:defRPr>
            </a:pPr>
            <a:r>
              <a:rPr lang="ja-JP" altLang="en-US" sz="1400" noProof="0" dirty="0">
                <a:solidFill>
                  <a:srgbClr val="4D4D4D"/>
                </a:solidFill>
              </a:rPr>
              <a:t>こんにゃくを知った時期（アメリカ）</a:t>
            </a:r>
            <a:endParaRPr lang="ja-JP" sz="1400" noProof="0" dirty="0">
              <a:solidFill>
                <a:srgbClr val="4D4D4D"/>
              </a:solidFill>
            </a:endParaRPr>
          </a:p>
        </c:rich>
      </c:tx>
      <c:overlay val="0"/>
    </c:title>
    <c:autoTitleDeleted val="0"/>
    <c:plotArea>
      <c:layout>
        <c:manualLayout>
          <c:layoutTarget val="inner"/>
          <c:xMode val="edge"/>
          <c:yMode val="edge"/>
          <c:x val="0.29465593509499627"/>
          <c:y val="0.20997022298681345"/>
          <c:w val="0.44479118368925225"/>
          <c:h val="0.73030310155900957"/>
        </c:manualLayout>
      </c:layout>
      <c:pieChart>
        <c:varyColors val="1"/>
        <c:ser>
          <c:idx val="0"/>
          <c:order val="0"/>
          <c:tx>
            <c:strRef>
              <c:f>Sheet1!$B$1</c:f>
              <c:strCache>
                <c:ptCount val="1"/>
                <c:pt idx="0">
                  <c:v>アメリカ</c:v>
                </c:pt>
              </c:strCache>
            </c:strRef>
          </c:tx>
          <c:spPr>
            <a:solidFill>
              <a:srgbClr val="ADDBF7"/>
            </a:solidFill>
            <a:ln>
              <a:noFill/>
            </a:ln>
          </c:spPr>
          <c:dPt>
            <c:idx val="0"/>
            <c:bubble3D val="0"/>
            <c:spPr>
              <a:solidFill>
                <a:srgbClr val="94CEBE"/>
              </a:solidFill>
              <a:ln>
                <a:noFill/>
              </a:ln>
            </c:spPr>
            <c:extLst>
              <c:ext xmlns:c16="http://schemas.microsoft.com/office/drawing/2014/chart" uri="{C3380CC4-5D6E-409C-BE32-E72D297353CC}">
                <c16:uniqueId val="{00000001-1F39-47E7-B295-13353CEBC6C5}"/>
              </c:ext>
            </c:extLst>
          </c:dPt>
          <c:dPt>
            <c:idx val="1"/>
            <c:bubble3D val="0"/>
            <c:spPr>
              <a:solidFill>
                <a:srgbClr val="4AB1B5"/>
              </a:solidFill>
              <a:ln>
                <a:noFill/>
              </a:ln>
            </c:spPr>
            <c:extLst>
              <c:ext xmlns:c16="http://schemas.microsoft.com/office/drawing/2014/chart" uri="{C3380CC4-5D6E-409C-BE32-E72D297353CC}">
                <c16:uniqueId val="{00000003-1F39-47E7-B295-13353CEBC6C5}"/>
              </c:ext>
            </c:extLst>
          </c:dPt>
          <c:dPt>
            <c:idx val="2"/>
            <c:bubble3D val="0"/>
            <c:spPr>
              <a:solidFill>
                <a:srgbClr val="0099CC"/>
              </a:solidFill>
              <a:ln>
                <a:noFill/>
              </a:ln>
            </c:spPr>
            <c:extLst>
              <c:ext xmlns:c16="http://schemas.microsoft.com/office/drawing/2014/chart" uri="{C3380CC4-5D6E-409C-BE32-E72D297353CC}">
                <c16:uniqueId val="{00000005-1F39-47E7-B295-13353CEBC6C5}"/>
              </c:ext>
            </c:extLst>
          </c:dPt>
          <c:dPt>
            <c:idx val="3"/>
            <c:bubble3D val="0"/>
            <c:spPr>
              <a:solidFill>
                <a:srgbClr val="68B984"/>
              </a:solidFill>
              <a:ln>
                <a:noFill/>
              </a:ln>
            </c:spPr>
            <c:extLst>
              <c:ext xmlns:c16="http://schemas.microsoft.com/office/drawing/2014/chart" uri="{C3380CC4-5D6E-409C-BE32-E72D297353CC}">
                <c16:uniqueId val="{00000007-1F39-47E7-B295-13353CEBC6C5}"/>
              </c:ext>
            </c:extLst>
          </c:dPt>
          <c:dPt>
            <c:idx val="4"/>
            <c:bubble3D val="0"/>
            <c:spPr>
              <a:solidFill>
                <a:srgbClr val="D0DF53"/>
              </a:solidFill>
              <a:ln>
                <a:noFill/>
              </a:ln>
            </c:spPr>
            <c:extLst>
              <c:ext xmlns:c16="http://schemas.microsoft.com/office/drawing/2014/chart" uri="{C3380CC4-5D6E-409C-BE32-E72D297353CC}">
                <c16:uniqueId val="{00000009-1F39-47E7-B295-13353CEBC6C5}"/>
              </c:ext>
            </c:extLst>
          </c:dPt>
          <c:dPt>
            <c:idx val="5"/>
            <c:bubble3D val="0"/>
            <c:spPr>
              <a:solidFill>
                <a:srgbClr val="128D7D"/>
              </a:solidFill>
              <a:ln>
                <a:noFill/>
              </a:ln>
            </c:spPr>
            <c:extLst>
              <c:ext xmlns:c16="http://schemas.microsoft.com/office/drawing/2014/chart" uri="{C3380CC4-5D6E-409C-BE32-E72D297353CC}">
                <c16:uniqueId val="{0000000B-1F39-47E7-B295-13353CEBC6C5}"/>
              </c:ext>
            </c:extLst>
          </c:dPt>
          <c:dPt>
            <c:idx val="6"/>
            <c:bubble3D val="0"/>
            <c:spPr>
              <a:solidFill>
                <a:srgbClr val="4BACC6">
                  <a:lumMod val="60000"/>
                  <a:lumOff val="40000"/>
                </a:srgbClr>
              </a:solidFill>
              <a:ln>
                <a:noFill/>
              </a:ln>
            </c:spPr>
            <c:extLst>
              <c:ext xmlns:c16="http://schemas.microsoft.com/office/drawing/2014/chart" uri="{C3380CC4-5D6E-409C-BE32-E72D297353CC}">
                <c16:uniqueId val="{0000000C-1F39-47E7-B295-13353CEBC6C5}"/>
              </c:ext>
            </c:extLst>
          </c:dPt>
          <c:dPt>
            <c:idx val="7"/>
            <c:bubble3D val="0"/>
            <c:spPr>
              <a:solidFill>
                <a:srgbClr val="0099CC"/>
              </a:solidFill>
              <a:ln>
                <a:noFill/>
              </a:ln>
            </c:spPr>
            <c:extLst>
              <c:ext xmlns:c16="http://schemas.microsoft.com/office/drawing/2014/chart" uri="{C3380CC4-5D6E-409C-BE32-E72D297353CC}">
                <c16:uniqueId val="{0000000D-1F39-47E7-B295-13353CEBC6C5}"/>
              </c:ext>
            </c:extLst>
          </c:dPt>
          <c:dPt>
            <c:idx val="8"/>
            <c:bubble3D val="0"/>
            <c:spPr>
              <a:solidFill>
                <a:srgbClr val="0066CC"/>
              </a:solidFill>
              <a:ln>
                <a:noFill/>
              </a:ln>
            </c:spPr>
            <c:extLst>
              <c:ext xmlns:c16="http://schemas.microsoft.com/office/drawing/2014/chart" uri="{C3380CC4-5D6E-409C-BE32-E72D297353CC}">
                <c16:uniqueId val="{0000000E-1F39-47E7-B295-13353CEBC6C5}"/>
              </c:ext>
            </c:extLst>
          </c:dPt>
          <c:dLbls>
            <c:dLbl>
              <c:idx val="0"/>
              <c:layout>
                <c:manualLayout>
                  <c:x val="-4.3349367437581507E-3"/>
                  <c:y val="9.0891723834252133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7168766257131655"/>
                      <c:h val="0.15771607565606854"/>
                    </c:manualLayout>
                  </c15:layout>
                </c:ext>
                <c:ext xmlns:c16="http://schemas.microsoft.com/office/drawing/2014/chart" uri="{C3380CC4-5D6E-409C-BE32-E72D297353CC}">
                  <c16:uniqueId val="{00000001-1F39-47E7-B295-13353CEBC6C5}"/>
                </c:ext>
              </c:extLst>
            </c:dLbl>
            <c:dLbl>
              <c:idx val="1"/>
              <c:layout>
                <c:manualLayout>
                  <c:x val="-0.16569626620790154"/>
                  <c:y val="0.14393194019483879"/>
                </c:manualLayout>
              </c:layout>
              <c:numFmt formatCode="0.0%" sourceLinked="0"/>
              <c:spPr>
                <a:noFill/>
                <a:ln>
                  <a:noFill/>
                </a:ln>
                <a:effectLst/>
              </c:spPr>
              <c:txPr>
                <a:bodyPr/>
                <a:lstStyle/>
                <a:p>
                  <a:pPr>
                    <a:defRPr lang="ja-JP" sz="1200">
                      <a:solidFill>
                        <a:schemeClr val="bg1"/>
                      </a:solidFill>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F39-47E7-B295-13353CEBC6C5}"/>
                </c:ext>
              </c:extLst>
            </c:dLbl>
            <c:dLbl>
              <c:idx val="2"/>
              <c:layout>
                <c:manualLayout>
                  <c:x val="-0.12421961292586309"/>
                  <c:y val="-0.1467962349004468"/>
                </c:manualLayout>
              </c:layout>
              <c:numFmt formatCode="0.0%" sourceLinked="0"/>
              <c:spPr>
                <a:noFill/>
                <a:ln>
                  <a:noFill/>
                </a:ln>
                <a:effectLst/>
              </c:spPr>
              <c:txPr>
                <a:bodyPr/>
                <a:lstStyle/>
                <a:p>
                  <a:pPr>
                    <a:defRPr lang="ja-JP" sz="1200">
                      <a:solidFill>
                        <a:schemeClr val="bg1"/>
                      </a:solidFill>
                    </a:defRPr>
                  </a:pPr>
                  <a:endParaRPr lang="ja-JP"/>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F39-47E7-B295-13353CEBC6C5}"/>
                </c:ext>
              </c:extLst>
            </c:dLbl>
            <c:dLbl>
              <c:idx val="3"/>
              <c:numFmt formatCode="0.0%" sourceLinked="0"/>
              <c:spPr>
                <a:noFill/>
                <a:ln>
                  <a:noFill/>
                </a:ln>
                <a:effectLst/>
              </c:spPr>
              <c:txPr>
                <a:bodyPr/>
                <a:lstStyle/>
                <a:p>
                  <a:pPr>
                    <a:defRPr lang="ja-JP" sz="1200">
                      <a:solidFill>
                        <a:schemeClr val="bg1"/>
                      </a:solidFill>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F39-47E7-B295-13353CEBC6C5}"/>
                </c:ext>
              </c:extLst>
            </c:dLbl>
            <c:dLbl>
              <c:idx val="4"/>
              <c:layout>
                <c:manualLayout>
                  <c:x val="-0.13057191089883477"/>
                  <c:y val="2.8733446098911479E-2"/>
                </c:manualLayout>
              </c:layout>
              <c:numFmt formatCode="0.0%" sourceLinked="0"/>
              <c:spPr>
                <a:noFill/>
                <a:ln>
                  <a:noFill/>
                </a:ln>
                <a:effectLst/>
              </c:spPr>
              <c:txPr>
                <a:bodyPr wrap="square" lIns="38100" tIns="19050" rIns="38100" bIns="19050" anchor="ctr">
                  <a:noAutofit/>
                </a:bodyPr>
                <a:lstStyle/>
                <a:p>
                  <a:pPr>
                    <a:defRPr lang="ja-JP" sz="1200">
                      <a:solidFill>
                        <a:srgbClr val="4D4D4D"/>
                      </a:solidFill>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layout>
                    <c:manualLayout>
                      <c:w val="0.42401463656527649"/>
                      <c:h val="9.6975380583826293E-2"/>
                    </c:manualLayout>
                  </c15:layout>
                </c:ext>
                <c:ext xmlns:c16="http://schemas.microsoft.com/office/drawing/2014/chart" uri="{C3380CC4-5D6E-409C-BE32-E72D297353CC}">
                  <c16:uniqueId val="{00000009-1F39-47E7-B295-13353CEBC6C5}"/>
                </c:ext>
              </c:extLst>
            </c:dLbl>
            <c:dLbl>
              <c:idx val="8"/>
              <c:layout>
                <c:manualLayout>
                  <c:x val="9.6925444100529723E-2"/>
                  <c:y val="0.20875620194229549"/>
                </c:manualLayout>
              </c:layout>
              <c:numFmt formatCode="0.0%" sourceLinked="0"/>
              <c:spPr>
                <a:noFill/>
                <a:ln>
                  <a:noFill/>
                </a:ln>
                <a:effectLst/>
              </c:spPr>
              <c:txPr>
                <a:bodyPr/>
                <a:lstStyle/>
                <a:p>
                  <a:pPr>
                    <a:defRPr lang="ja-JP" sz="1200">
                      <a:solidFill>
                        <a:schemeClr val="bg1"/>
                      </a:solidFill>
                    </a:defRPr>
                  </a:pPr>
                  <a:endParaRPr lang="ja-JP"/>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1F39-47E7-B295-13353CEBC6C5}"/>
                </c:ext>
              </c:extLst>
            </c:dLbl>
            <c:numFmt formatCode="0.0%" sourceLinked="0"/>
            <c:spPr>
              <a:noFill/>
              <a:ln>
                <a:noFill/>
              </a:ln>
              <a:effectLst/>
            </c:spPr>
            <c:txPr>
              <a:bodyPr/>
              <a:lstStyle/>
              <a:p>
                <a:pPr>
                  <a:defRPr lang="ja-JP" sz="1200">
                    <a:solidFill>
                      <a:srgbClr val="4D4D4D"/>
                    </a:solidFill>
                  </a:defRPr>
                </a:pPr>
                <a:endParaRPr lang="ja-JP"/>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Sheet1!$A$2:$A$6</c:f>
              <c:strCache>
                <c:ptCount val="5"/>
                <c:pt idx="0">
                  <c:v>1999年以前</c:v>
                </c:pt>
                <c:pt idx="1">
                  <c:v>2000～2009年</c:v>
                </c:pt>
                <c:pt idx="2">
                  <c:v>2010～2019年</c:v>
                </c:pt>
                <c:pt idx="3">
                  <c:v>2020年以降</c:v>
                </c:pt>
                <c:pt idx="4">
                  <c:v>わからない、忘れた</c:v>
                </c:pt>
              </c:strCache>
            </c:strRef>
          </c:cat>
          <c:val>
            <c:numRef>
              <c:f>Sheet1!$B$2:$B$6</c:f>
              <c:numCache>
                <c:formatCode>0.0"%"</c:formatCode>
                <c:ptCount val="5"/>
                <c:pt idx="0">
                  <c:v>9.0909090909090917</c:v>
                </c:pt>
                <c:pt idx="1">
                  <c:v>16.666666666666668</c:v>
                </c:pt>
                <c:pt idx="2">
                  <c:v>37.878787878787875</c:v>
                </c:pt>
                <c:pt idx="3">
                  <c:v>34.090909090909093</c:v>
                </c:pt>
                <c:pt idx="4">
                  <c:v>2.2727272727272729</c:v>
                </c:pt>
              </c:numCache>
            </c:numRef>
          </c:val>
          <c:extLst>
            <c:ext xmlns:c16="http://schemas.microsoft.com/office/drawing/2014/chart" uri="{C3380CC4-5D6E-409C-BE32-E72D297353CC}">
              <c16:uniqueId val="{0000000A-1F39-47E7-B295-13353CEBC6C5}"/>
            </c:ext>
          </c:extLst>
        </c:ser>
        <c:dLbls>
          <c:showLegendKey val="0"/>
          <c:showVal val="0"/>
          <c:showCatName val="0"/>
          <c:showSerName val="0"/>
          <c:showPercent val="1"/>
          <c:showBubbleSize val="0"/>
          <c:showLeaderLines val="0"/>
        </c:dLbls>
        <c:firstSliceAng val="0"/>
      </c:pieChart>
    </c:plotArea>
    <c:plotVisOnly val="1"/>
    <c:dispBlanksAs val="gap"/>
    <c:showDLblsOverMax val="0"/>
  </c:chart>
  <c:txPr>
    <a:bodyPr/>
    <a:lstStyle/>
    <a:p>
      <a:pPr>
        <a:defRPr sz="1400" baseline="0">
          <a:latin typeface="メイリオ"/>
          <a:ea typeface="メイリオ"/>
        </a:defRPr>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sz="1400" dirty="0"/>
              <a:t>こんにゃくを食べたきっかけ（アメリカ）</a:t>
            </a:r>
            <a:endParaRPr lang="en-US" altLang="ja-JP" sz="1400" dirty="0"/>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0.44689670041244844"/>
          <c:y val="0.17354330207589966"/>
          <c:w val="0.45856167979002627"/>
          <c:h val="0.81702424079890545"/>
        </c:manualLayout>
      </c:layout>
      <c:barChart>
        <c:barDir val="bar"/>
        <c:grouping val="clustered"/>
        <c:varyColors val="0"/>
        <c:ser>
          <c:idx val="0"/>
          <c:order val="0"/>
          <c:tx>
            <c:strRef>
              <c:f>Sheet1!$B$1</c:f>
              <c:strCache>
                <c:ptCount val="1"/>
                <c:pt idx="0">
                  <c:v>列1</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家族や友人から教えてもらった</c:v>
                </c:pt>
                <c:pt idx="1">
                  <c:v>アメリカの日本食レストランで食べた</c:v>
                </c:pt>
                <c:pt idx="2">
                  <c:v>スーパーやイベントで試食・販売していた</c:v>
                </c:pt>
                <c:pt idx="3">
                  <c:v>マスメディア、SNSなどで知って食べた</c:v>
                </c:pt>
                <c:pt idx="4">
                  <c:v>日本を訪れた時に食べた</c:v>
                </c:pt>
                <c:pt idx="5">
                  <c:v>その他</c:v>
                </c:pt>
                <c:pt idx="6">
                  <c:v>覚えていない</c:v>
                </c:pt>
              </c:strCache>
            </c:strRef>
          </c:cat>
          <c:val>
            <c:numRef>
              <c:f>Sheet1!$B$2:$B$8</c:f>
              <c:numCache>
                <c:formatCode>0.0"%"</c:formatCode>
                <c:ptCount val="7"/>
                <c:pt idx="0">
                  <c:v>62.878787878787875</c:v>
                </c:pt>
                <c:pt idx="1">
                  <c:v>42.424242424242422</c:v>
                </c:pt>
                <c:pt idx="2">
                  <c:v>35.606060606060609</c:v>
                </c:pt>
                <c:pt idx="3">
                  <c:v>20.454545454545453</c:v>
                </c:pt>
                <c:pt idx="4">
                  <c:v>12.121212121212121</c:v>
                </c:pt>
                <c:pt idx="5">
                  <c:v>2.2727272727272729</c:v>
                </c:pt>
                <c:pt idx="6">
                  <c:v>1.5151515151515151</c:v>
                </c:pt>
              </c:numCache>
            </c:numRef>
          </c:val>
          <c:extLst>
            <c:ext xmlns:c16="http://schemas.microsoft.com/office/drawing/2014/chart" uri="{C3380CC4-5D6E-409C-BE32-E72D297353CC}">
              <c16:uniqueId val="{00000000-0F09-4F6B-9A22-FD17F3500B43}"/>
            </c:ext>
          </c:extLst>
        </c:ser>
        <c:dLbls>
          <c:dLblPos val="outEnd"/>
          <c:showLegendKey val="0"/>
          <c:showVal val="1"/>
          <c:showCatName val="0"/>
          <c:showSerName val="0"/>
          <c:showPercent val="0"/>
          <c:showBubbleSize val="0"/>
        </c:dLbls>
        <c:gapWidth val="182"/>
        <c:axId val="1331718128"/>
        <c:axId val="1331721968"/>
      </c:barChart>
      <c:catAx>
        <c:axId val="1331718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1331721968"/>
        <c:crosses val="autoZero"/>
        <c:auto val="1"/>
        <c:lblAlgn val="ctr"/>
        <c:lblOffset val="100"/>
        <c:noMultiLvlLbl val="0"/>
      </c:catAx>
      <c:valAx>
        <c:axId val="1331721968"/>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31718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sz="1400" b="0">
                <a:solidFill>
                  <a:srgbClr val="4D4D4D"/>
                </a:solidFill>
              </a:defRPr>
            </a:pPr>
            <a:r>
              <a:rPr lang="ja-JP" altLang="en-US" sz="1400" noProof="0" dirty="0">
                <a:solidFill>
                  <a:srgbClr val="4D4D4D"/>
                </a:solidFill>
              </a:rPr>
              <a:t>こんにゃくを知った時期（フランス）</a:t>
            </a:r>
            <a:endParaRPr lang="ja-JP" sz="1400" noProof="0" dirty="0">
              <a:solidFill>
                <a:srgbClr val="4D4D4D"/>
              </a:solidFill>
            </a:endParaRPr>
          </a:p>
        </c:rich>
      </c:tx>
      <c:overlay val="0"/>
    </c:title>
    <c:autoTitleDeleted val="0"/>
    <c:plotArea>
      <c:layout>
        <c:manualLayout>
          <c:layoutTarget val="inner"/>
          <c:xMode val="edge"/>
          <c:yMode val="edge"/>
          <c:x val="0.29465593509499627"/>
          <c:y val="0.20997022298681345"/>
          <c:w val="0.44479118368925225"/>
          <c:h val="0.73030310155900957"/>
        </c:manualLayout>
      </c:layout>
      <c:pieChart>
        <c:varyColors val="1"/>
        <c:ser>
          <c:idx val="0"/>
          <c:order val="0"/>
          <c:tx>
            <c:strRef>
              <c:f>Sheet1!$B$1</c:f>
              <c:strCache>
                <c:ptCount val="1"/>
                <c:pt idx="0">
                  <c:v>フランス</c:v>
                </c:pt>
              </c:strCache>
            </c:strRef>
          </c:tx>
          <c:spPr>
            <a:solidFill>
              <a:srgbClr val="ADDBF7"/>
            </a:solidFill>
            <a:ln>
              <a:noFill/>
            </a:ln>
          </c:spPr>
          <c:dPt>
            <c:idx val="0"/>
            <c:bubble3D val="0"/>
            <c:spPr>
              <a:solidFill>
                <a:srgbClr val="94CEBE"/>
              </a:solidFill>
              <a:ln>
                <a:noFill/>
              </a:ln>
            </c:spPr>
            <c:extLst>
              <c:ext xmlns:c16="http://schemas.microsoft.com/office/drawing/2014/chart" uri="{C3380CC4-5D6E-409C-BE32-E72D297353CC}">
                <c16:uniqueId val="{00000001-1F39-47E7-B295-13353CEBC6C5}"/>
              </c:ext>
            </c:extLst>
          </c:dPt>
          <c:dPt>
            <c:idx val="1"/>
            <c:bubble3D val="0"/>
            <c:spPr>
              <a:solidFill>
                <a:srgbClr val="4AB1B5"/>
              </a:solidFill>
              <a:ln>
                <a:noFill/>
              </a:ln>
            </c:spPr>
            <c:extLst>
              <c:ext xmlns:c16="http://schemas.microsoft.com/office/drawing/2014/chart" uri="{C3380CC4-5D6E-409C-BE32-E72D297353CC}">
                <c16:uniqueId val="{00000003-1F39-47E7-B295-13353CEBC6C5}"/>
              </c:ext>
            </c:extLst>
          </c:dPt>
          <c:dPt>
            <c:idx val="2"/>
            <c:bubble3D val="0"/>
            <c:spPr>
              <a:solidFill>
                <a:srgbClr val="0099CC"/>
              </a:solidFill>
              <a:ln>
                <a:noFill/>
              </a:ln>
            </c:spPr>
            <c:extLst>
              <c:ext xmlns:c16="http://schemas.microsoft.com/office/drawing/2014/chart" uri="{C3380CC4-5D6E-409C-BE32-E72D297353CC}">
                <c16:uniqueId val="{00000005-1F39-47E7-B295-13353CEBC6C5}"/>
              </c:ext>
            </c:extLst>
          </c:dPt>
          <c:dPt>
            <c:idx val="3"/>
            <c:bubble3D val="0"/>
            <c:spPr>
              <a:solidFill>
                <a:srgbClr val="68B984"/>
              </a:solidFill>
              <a:ln>
                <a:noFill/>
              </a:ln>
            </c:spPr>
            <c:extLst>
              <c:ext xmlns:c16="http://schemas.microsoft.com/office/drawing/2014/chart" uri="{C3380CC4-5D6E-409C-BE32-E72D297353CC}">
                <c16:uniqueId val="{00000007-1F39-47E7-B295-13353CEBC6C5}"/>
              </c:ext>
            </c:extLst>
          </c:dPt>
          <c:dPt>
            <c:idx val="4"/>
            <c:bubble3D val="0"/>
            <c:spPr>
              <a:solidFill>
                <a:srgbClr val="D0DF53"/>
              </a:solidFill>
              <a:ln>
                <a:noFill/>
              </a:ln>
            </c:spPr>
            <c:extLst>
              <c:ext xmlns:c16="http://schemas.microsoft.com/office/drawing/2014/chart" uri="{C3380CC4-5D6E-409C-BE32-E72D297353CC}">
                <c16:uniqueId val="{00000009-1F39-47E7-B295-13353CEBC6C5}"/>
              </c:ext>
            </c:extLst>
          </c:dPt>
          <c:dPt>
            <c:idx val="5"/>
            <c:bubble3D val="0"/>
            <c:spPr>
              <a:solidFill>
                <a:srgbClr val="128D7D"/>
              </a:solidFill>
              <a:ln>
                <a:noFill/>
              </a:ln>
            </c:spPr>
            <c:extLst>
              <c:ext xmlns:c16="http://schemas.microsoft.com/office/drawing/2014/chart" uri="{C3380CC4-5D6E-409C-BE32-E72D297353CC}">
                <c16:uniqueId val="{0000000B-1F39-47E7-B295-13353CEBC6C5}"/>
              </c:ext>
            </c:extLst>
          </c:dPt>
          <c:dPt>
            <c:idx val="6"/>
            <c:bubble3D val="0"/>
            <c:spPr>
              <a:solidFill>
                <a:srgbClr val="4BACC6">
                  <a:lumMod val="60000"/>
                  <a:lumOff val="40000"/>
                </a:srgbClr>
              </a:solidFill>
              <a:ln>
                <a:noFill/>
              </a:ln>
            </c:spPr>
            <c:extLst>
              <c:ext xmlns:c16="http://schemas.microsoft.com/office/drawing/2014/chart" uri="{C3380CC4-5D6E-409C-BE32-E72D297353CC}">
                <c16:uniqueId val="{0000000C-1F39-47E7-B295-13353CEBC6C5}"/>
              </c:ext>
            </c:extLst>
          </c:dPt>
          <c:dPt>
            <c:idx val="7"/>
            <c:bubble3D val="0"/>
            <c:spPr>
              <a:solidFill>
                <a:srgbClr val="0099CC"/>
              </a:solidFill>
              <a:ln>
                <a:noFill/>
              </a:ln>
            </c:spPr>
            <c:extLst>
              <c:ext xmlns:c16="http://schemas.microsoft.com/office/drawing/2014/chart" uri="{C3380CC4-5D6E-409C-BE32-E72D297353CC}">
                <c16:uniqueId val="{0000000D-1F39-47E7-B295-13353CEBC6C5}"/>
              </c:ext>
            </c:extLst>
          </c:dPt>
          <c:dPt>
            <c:idx val="8"/>
            <c:bubble3D val="0"/>
            <c:spPr>
              <a:solidFill>
                <a:srgbClr val="0066CC"/>
              </a:solidFill>
              <a:ln>
                <a:noFill/>
              </a:ln>
            </c:spPr>
            <c:extLst>
              <c:ext xmlns:c16="http://schemas.microsoft.com/office/drawing/2014/chart" uri="{C3380CC4-5D6E-409C-BE32-E72D297353CC}">
                <c16:uniqueId val="{0000000E-1F39-47E7-B295-13353CEBC6C5}"/>
              </c:ext>
            </c:extLst>
          </c:dPt>
          <c:dLbls>
            <c:dLbl>
              <c:idx val="0"/>
              <c:layout>
                <c:manualLayout>
                  <c:x val="1.6126895583788787E-2"/>
                  <c:y val="4.7791554685884891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7168766257131655"/>
                      <c:h val="0.15771607565606854"/>
                    </c:manualLayout>
                  </c15:layout>
                </c:ext>
                <c:ext xmlns:c16="http://schemas.microsoft.com/office/drawing/2014/chart" uri="{C3380CC4-5D6E-409C-BE32-E72D297353CC}">
                  <c16:uniqueId val="{00000001-1F39-47E7-B295-13353CEBC6C5}"/>
                </c:ext>
              </c:extLst>
            </c:dLbl>
            <c:dLbl>
              <c:idx val="1"/>
              <c:layout>
                <c:manualLayout>
                  <c:x val="-0.15660211850676967"/>
                  <c:y val="0.19421547086793389"/>
                </c:manualLayout>
              </c:layout>
              <c:numFmt formatCode="0.0%" sourceLinked="0"/>
              <c:spPr>
                <a:noFill/>
                <a:ln>
                  <a:noFill/>
                </a:ln>
                <a:effectLst/>
              </c:spPr>
              <c:txPr>
                <a:bodyPr/>
                <a:lstStyle/>
                <a:p>
                  <a:pPr>
                    <a:defRPr lang="ja-JP" sz="1200">
                      <a:solidFill>
                        <a:schemeClr val="bg1"/>
                      </a:solidFill>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F39-47E7-B295-13353CEBC6C5}"/>
                </c:ext>
              </c:extLst>
            </c:dLbl>
            <c:dLbl>
              <c:idx val="2"/>
              <c:layout>
                <c:manualLayout>
                  <c:x val="-0.1651432775809567"/>
                  <c:y val="-0.16116295794990257"/>
                </c:manualLayout>
              </c:layout>
              <c:numFmt formatCode="0.0%" sourceLinked="0"/>
              <c:spPr>
                <a:noFill/>
                <a:ln>
                  <a:noFill/>
                </a:ln>
                <a:effectLst/>
              </c:spPr>
              <c:txPr>
                <a:bodyPr/>
                <a:lstStyle/>
                <a:p>
                  <a:pPr>
                    <a:defRPr lang="ja-JP" sz="1200">
                      <a:solidFill>
                        <a:schemeClr val="bg1"/>
                      </a:solidFill>
                    </a:defRPr>
                  </a:pPr>
                  <a:endParaRPr lang="ja-JP"/>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F39-47E7-B295-13353CEBC6C5}"/>
                </c:ext>
              </c:extLst>
            </c:dLbl>
            <c:dLbl>
              <c:idx val="3"/>
              <c:numFmt formatCode="0.0%" sourceLinked="0"/>
              <c:spPr>
                <a:noFill/>
                <a:ln>
                  <a:noFill/>
                </a:ln>
                <a:effectLst/>
              </c:spPr>
              <c:txPr>
                <a:bodyPr/>
                <a:lstStyle/>
                <a:p>
                  <a:pPr>
                    <a:defRPr lang="ja-JP" sz="1200">
                      <a:solidFill>
                        <a:schemeClr val="bg1"/>
                      </a:solidFill>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F39-47E7-B295-13353CEBC6C5}"/>
                </c:ext>
              </c:extLst>
            </c:dLbl>
            <c:dLbl>
              <c:idx val="4"/>
              <c:layout>
                <c:manualLayout>
                  <c:x val="-1.8246476465312449E-2"/>
                  <c:y val="9.5179540202644325E-2"/>
                </c:manualLayout>
              </c:layout>
              <c:numFmt formatCode="0.0%" sourceLinked="0"/>
              <c:spPr>
                <a:noFill/>
                <a:ln>
                  <a:noFill/>
                </a:ln>
                <a:effectLst/>
              </c:spPr>
              <c:txPr>
                <a:bodyPr wrap="square" lIns="38100" tIns="19050" rIns="38100" bIns="19050" anchor="ctr">
                  <a:noAutofit/>
                </a:bodyPr>
                <a:lstStyle/>
                <a:p>
                  <a:pPr>
                    <a:defRPr lang="ja-JP" sz="1200">
                      <a:solidFill>
                        <a:srgbClr val="4D4D4D"/>
                      </a:solidFill>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layout>
                    <c:manualLayout>
                      <c:w val="0.29214949489886344"/>
                      <c:h val="0.17958403811819684"/>
                    </c:manualLayout>
                  </c15:layout>
                </c:ext>
                <c:ext xmlns:c16="http://schemas.microsoft.com/office/drawing/2014/chart" uri="{C3380CC4-5D6E-409C-BE32-E72D297353CC}">
                  <c16:uniqueId val="{00000009-1F39-47E7-B295-13353CEBC6C5}"/>
                </c:ext>
              </c:extLst>
            </c:dLbl>
            <c:dLbl>
              <c:idx val="8"/>
              <c:layout>
                <c:manualLayout>
                  <c:x val="9.6925444100529723E-2"/>
                  <c:y val="0.20875620194229549"/>
                </c:manualLayout>
              </c:layout>
              <c:numFmt formatCode="0.0%" sourceLinked="0"/>
              <c:spPr>
                <a:noFill/>
                <a:ln>
                  <a:noFill/>
                </a:ln>
                <a:effectLst/>
              </c:spPr>
              <c:txPr>
                <a:bodyPr/>
                <a:lstStyle/>
                <a:p>
                  <a:pPr>
                    <a:defRPr lang="ja-JP" sz="1200">
                      <a:solidFill>
                        <a:schemeClr val="bg1"/>
                      </a:solidFill>
                    </a:defRPr>
                  </a:pPr>
                  <a:endParaRPr lang="ja-JP"/>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1F39-47E7-B295-13353CEBC6C5}"/>
                </c:ext>
              </c:extLst>
            </c:dLbl>
            <c:numFmt formatCode="0.0%" sourceLinked="0"/>
            <c:spPr>
              <a:noFill/>
              <a:ln>
                <a:noFill/>
              </a:ln>
              <a:effectLst/>
            </c:spPr>
            <c:txPr>
              <a:bodyPr/>
              <a:lstStyle/>
              <a:p>
                <a:pPr>
                  <a:defRPr lang="ja-JP" sz="1200">
                    <a:solidFill>
                      <a:srgbClr val="4D4D4D"/>
                    </a:solidFill>
                  </a:defRPr>
                </a:pPr>
                <a:endParaRPr lang="ja-JP"/>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Sheet1!$A$2:$A$6</c:f>
              <c:strCache>
                <c:ptCount val="5"/>
                <c:pt idx="0">
                  <c:v>1999年以前</c:v>
                </c:pt>
                <c:pt idx="1">
                  <c:v>2000～2009年</c:v>
                </c:pt>
                <c:pt idx="2">
                  <c:v>2010～2019年</c:v>
                </c:pt>
                <c:pt idx="3">
                  <c:v>2020年以降</c:v>
                </c:pt>
                <c:pt idx="4">
                  <c:v>わからない、忘れた</c:v>
                </c:pt>
              </c:strCache>
            </c:strRef>
          </c:cat>
          <c:val>
            <c:numRef>
              <c:f>Sheet1!$B$2:$B$6</c:f>
              <c:numCache>
                <c:formatCode>0.0"%"</c:formatCode>
                <c:ptCount val="5"/>
                <c:pt idx="0">
                  <c:v>5.1851851851851851</c:v>
                </c:pt>
                <c:pt idx="1">
                  <c:v>16.296296296296298</c:v>
                </c:pt>
                <c:pt idx="2">
                  <c:v>27.407407407407408</c:v>
                </c:pt>
                <c:pt idx="3">
                  <c:v>38.518518518518519</c:v>
                </c:pt>
                <c:pt idx="4">
                  <c:v>12.592592592592593</c:v>
                </c:pt>
              </c:numCache>
            </c:numRef>
          </c:val>
          <c:extLst>
            <c:ext xmlns:c16="http://schemas.microsoft.com/office/drawing/2014/chart" uri="{C3380CC4-5D6E-409C-BE32-E72D297353CC}">
              <c16:uniqueId val="{0000000A-1F39-47E7-B295-13353CEBC6C5}"/>
            </c:ext>
          </c:extLst>
        </c:ser>
        <c:dLbls>
          <c:showLegendKey val="0"/>
          <c:showVal val="0"/>
          <c:showCatName val="0"/>
          <c:showSerName val="0"/>
          <c:showPercent val="1"/>
          <c:showBubbleSize val="0"/>
          <c:showLeaderLines val="0"/>
        </c:dLbls>
        <c:firstSliceAng val="0"/>
      </c:pieChart>
    </c:plotArea>
    <c:plotVisOnly val="1"/>
    <c:dispBlanksAs val="gap"/>
    <c:showDLblsOverMax val="0"/>
  </c:chart>
  <c:txPr>
    <a:bodyPr/>
    <a:lstStyle/>
    <a:p>
      <a:pPr>
        <a:defRPr sz="1400" baseline="0">
          <a:latin typeface="メイリオ"/>
          <a:ea typeface="メイリオ"/>
        </a:defRPr>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sz="1400" dirty="0"/>
              <a:t>こんにゃくを食べたきっかけ（フランス）</a:t>
            </a:r>
            <a:endParaRPr lang="en-US" altLang="ja-JP" sz="1400" dirty="0"/>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0.44689670041244844"/>
          <c:y val="0.17354330207589966"/>
          <c:w val="0.45856167979002627"/>
          <c:h val="0.81702424079890545"/>
        </c:manualLayout>
      </c:layout>
      <c:barChart>
        <c:barDir val="bar"/>
        <c:grouping val="clustered"/>
        <c:varyColors val="0"/>
        <c:ser>
          <c:idx val="0"/>
          <c:order val="0"/>
          <c:tx>
            <c:strRef>
              <c:f>Sheet1!$B$1</c:f>
              <c:strCache>
                <c:ptCount val="1"/>
                <c:pt idx="0">
                  <c:v>列1</c:v>
                </c:pt>
              </c:strCache>
            </c:strRef>
          </c:tx>
          <c:spPr>
            <a:solidFill>
              <a:srgbClr val="128D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家族や友人から教えてもらった</c:v>
                </c:pt>
                <c:pt idx="1">
                  <c:v>フランスの日本食レストランで食べた</c:v>
                </c:pt>
                <c:pt idx="2">
                  <c:v>スーパーやイベントで試食・販売していた</c:v>
                </c:pt>
                <c:pt idx="3">
                  <c:v>マスメディア、SNSなどで知って食べた</c:v>
                </c:pt>
                <c:pt idx="4">
                  <c:v>日本を訪れた時に食べた</c:v>
                </c:pt>
                <c:pt idx="5">
                  <c:v>その他</c:v>
                </c:pt>
                <c:pt idx="6">
                  <c:v>覚えていない</c:v>
                </c:pt>
              </c:strCache>
            </c:strRef>
          </c:cat>
          <c:val>
            <c:numRef>
              <c:f>Sheet1!$B$2:$B$8</c:f>
              <c:numCache>
                <c:formatCode>0.0"%"</c:formatCode>
                <c:ptCount val="7"/>
                <c:pt idx="0">
                  <c:v>40.74074074074074</c:v>
                </c:pt>
                <c:pt idx="1">
                  <c:v>28.148148148148149</c:v>
                </c:pt>
                <c:pt idx="2">
                  <c:v>20.74074074074074</c:v>
                </c:pt>
                <c:pt idx="3">
                  <c:v>20.74074074074074</c:v>
                </c:pt>
                <c:pt idx="4">
                  <c:v>5.1851851851851851</c:v>
                </c:pt>
                <c:pt idx="5">
                  <c:v>2.9629629629629628</c:v>
                </c:pt>
                <c:pt idx="6">
                  <c:v>5.9259259259259256</c:v>
                </c:pt>
              </c:numCache>
            </c:numRef>
          </c:val>
          <c:extLst>
            <c:ext xmlns:c16="http://schemas.microsoft.com/office/drawing/2014/chart" uri="{C3380CC4-5D6E-409C-BE32-E72D297353CC}">
              <c16:uniqueId val="{00000000-0F09-4F6B-9A22-FD17F3500B43}"/>
            </c:ext>
          </c:extLst>
        </c:ser>
        <c:dLbls>
          <c:dLblPos val="outEnd"/>
          <c:showLegendKey val="0"/>
          <c:showVal val="1"/>
          <c:showCatName val="0"/>
          <c:showSerName val="0"/>
          <c:showPercent val="0"/>
          <c:showBubbleSize val="0"/>
        </c:dLbls>
        <c:gapWidth val="182"/>
        <c:axId val="1331718128"/>
        <c:axId val="1331721968"/>
      </c:barChart>
      <c:catAx>
        <c:axId val="1331718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1331721968"/>
        <c:crosses val="autoZero"/>
        <c:auto val="1"/>
        <c:lblAlgn val="ctr"/>
        <c:lblOffset val="100"/>
        <c:noMultiLvlLbl val="0"/>
      </c:catAx>
      <c:valAx>
        <c:axId val="1331721968"/>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31718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0.75083</cdr:x>
      <cdr:y>0.85242</cdr:y>
    </cdr:from>
    <cdr:to>
      <cdr:x>0.98846</cdr:x>
      <cdr:y>0.91682</cdr:y>
    </cdr:to>
    <cdr:sp macro="" textlink="">
      <cdr:nvSpPr>
        <cdr:cNvPr id="2" name="テキスト ボックス 1">
          <a:extLst xmlns:a="http://schemas.openxmlformats.org/drawingml/2006/main">
            <a:ext uri="{FF2B5EF4-FFF2-40B4-BE49-F238E27FC236}">
              <a16:creationId xmlns:a16="http://schemas.microsoft.com/office/drawing/2014/main" id="{99FAA896-8BC0-D70E-011C-866D6EF46FDF}"/>
            </a:ext>
          </a:extLst>
        </cdr:cNvPr>
        <cdr:cNvSpPr txBox="1"/>
      </cdr:nvSpPr>
      <cdr:spPr>
        <a:xfrm xmlns:a="http://schemas.openxmlformats.org/drawingml/2006/main">
          <a:off x="2811077" y="2343397"/>
          <a:ext cx="889678" cy="1770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a:t>
          </a:r>
          <a:r>
            <a:rPr lang="en-US" altLang="ja-JP" kern="1200" dirty="0">
              <a:solidFill>
                <a:schemeClr val="tx1">
                  <a:lumMod val="75000"/>
                  <a:lumOff val="25000"/>
                </a:schemeClr>
              </a:solidFill>
            </a:rPr>
            <a:t>218</a:t>
          </a:r>
          <a:r>
            <a:rPr lang="ja-JP" altLang="en-US" sz="1100" kern="1200" dirty="0">
              <a:solidFill>
                <a:schemeClr val="tx1">
                  <a:lumMod val="75000"/>
                  <a:lumOff val="25000"/>
                </a:schemeClr>
              </a:solidFill>
            </a:rPr>
            <a:t>）</a:t>
          </a:r>
        </a:p>
      </cdr:txBody>
    </cdr:sp>
  </cdr:relSizeAnchor>
</c:userShapes>
</file>

<file path=ppt/drawings/drawing10.xml><?xml version="1.0" encoding="utf-8"?>
<c:userShapes xmlns:c="http://schemas.openxmlformats.org/drawingml/2006/chart">
  <cdr:relSizeAnchor xmlns:cdr="http://schemas.openxmlformats.org/drawingml/2006/chartDrawing">
    <cdr:from>
      <cdr:x>0.76293</cdr:x>
      <cdr:y>0.93234</cdr:y>
    </cdr:from>
    <cdr:to>
      <cdr:x>1</cdr:x>
      <cdr:y>1</cdr:y>
    </cdr:to>
    <cdr:sp macro="" textlink="">
      <cdr:nvSpPr>
        <cdr:cNvPr id="2" name="テキスト ボックス 1">
          <a:extLst xmlns:a="http://schemas.openxmlformats.org/drawingml/2006/main">
            <a:ext uri="{FF2B5EF4-FFF2-40B4-BE49-F238E27FC236}">
              <a16:creationId xmlns:a16="http://schemas.microsoft.com/office/drawing/2014/main" id="{173AE9FE-5290-AA98-2E1A-C2E9C9B47DF1}"/>
            </a:ext>
          </a:extLst>
        </cdr:cNvPr>
        <cdr:cNvSpPr txBox="1"/>
      </cdr:nvSpPr>
      <cdr:spPr>
        <a:xfrm xmlns:a="http://schemas.openxmlformats.org/drawingml/2006/main">
          <a:off x="3574368" y="3758025"/>
          <a:ext cx="1094895" cy="269049"/>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xmlns:a="http://schemas.openxmlformats.org/drawingml/2006/main">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n=102</a:t>
          </a:r>
          <a:r>
            <a:rPr lang="ja-JP" altLang="en-US" sz="1100" kern="1200" dirty="0">
              <a:solidFill>
                <a:schemeClr val="tx1">
                  <a:lumMod val="75000"/>
                  <a:lumOff val="25000"/>
                </a:schemeClr>
              </a:solidFill>
            </a:rPr>
            <a:t>）</a:t>
          </a:r>
        </a:p>
      </cdr:txBody>
    </cdr:sp>
  </cdr:relSizeAnchor>
</c:userShapes>
</file>

<file path=ppt/drawings/drawing11.xml><?xml version="1.0" encoding="utf-8"?>
<c:userShapes xmlns:c="http://schemas.openxmlformats.org/drawingml/2006/chart">
  <cdr:relSizeAnchor xmlns:cdr="http://schemas.openxmlformats.org/drawingml/2006/chartDrawing">
    <cdr:from>
      <cdr:x>0.76293</cdr:x>
      <cdr:y>0.93234</cdr:y>
    </cdr:from>
    <cdr:to>
      <cdr:x>1</cdr:x>
      <cdr:y>1</cdr:y>
    </cdr:to>
    <cdr:sp macro="" textlink="">
      <cdr:nvSpPr>
        <cdr:cNvPr id="2" name="テキスト ボックス 1">
          <a:extLst xmlns:a="http://schemas.openxmlformats.org/drawingml/2006/main">
            <a:ext uri="{FF2B5EF4-FFF2-40B4-BE49-F238E27FC236}">
              <a16:creationId xmlns:a16="http://schemas.microsoft.com/office/drawing/2014/main" id="{C004D29C-85EF-7755-8E12-42E5F101D93A}"/>
            </a:ext>
          </a:extLst>
        </cdr:cNvPr>
        <cdr:cNvSpPr txBox="1"/>
      </cdr:nvSpPr>
      <cdr:spPr>
        <a:xfrm xmlns:a="http://schemas.openxmlformats.org/drawingml/2006/main">
          <a:off x="8657675" y="6025388"/>
          <a:ext cx="1094895" cy="269049"/>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xmlns:a="http://schemas.openxmlformats.org/drawingml/2006/main">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n=132</a:t>
          </a:r>
          <a:r>
            <a:rPr lang="ja-JP" altLang="en-US" sz="1100" kern="1200" dirty="0">
              <a:solidFill>
                <a:schemeClr val="tx1">
                  <a:lumMod val="75000"/>
                  <a:lumOff val="25000"/>
                </a:schemeClr>
              </a:solidFill>
            </a:rPr>
            <a:t>）</a:t>
          </a:r>
        </a:p>
      </cdr:txBody>
    </cdr:sp>
  </cdr:relSizeAnchor>
</c:userShapes>
</file>

<file path=ppt/drawings/drawing12.xml><?xml version="1.0" encoding="utf-8"?>
<c:userShapes xmlns:c="http://schemas.openxmlformats.org/drawingml/2006/chart">
  <cdr:relSizeAnchor xmlns:cdr="http://schemas.openxmlformats.org/drawingml/2006/chartDrawing">
    <cdr:from>
      <cdr:x>0.76293</cdr:x>
      <cdr:y>0.93234</cdr:y>
    </cdr:from>
    <cdr:to>
      <cdr:x>1</cdr:x>
      <cdr:y>1</cdr:y>
    </cdr:to>
    <cdr:sp macro="" textlink="">
      <cdr:nvSpPr>
        <cdr:cNvPr id="2" name="テキスト ボックス 1">
          <a:extLst xmlns:a="http://schemas.openxmlformats.org/drawingml/2006/main">
            <a:ext uri="{FF2B5EF4-FFF2-40B4-BE49-F238E27FC236}">
              <a16:creationId xmlns:a16="http://schemas.microsoft.com/office/drawing/2014/main" id="{173AE9FE-5290-AA98-2E1A-C2E9C9B47DF1}"/>
            </a:ext>
          </a:extLst>
        </cdr:cNvPr>
        <cdr:cNvSpPr txBox="1"/>
      </cdr:nvSpPr>
      <cdr:spPr>
        <a:xfrm xmlns:a="http://schemas.openxmlformats.org/drawingml/2006/main">
          <a:off x="3574368" y="3758025"/>
          <a:ext cx="1094895" cy="269049"/>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xmlns:a="http://schemas.openxmlformats.org/drawingml/2006/main">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n=135</a:t>
          </a:r>
          <a:r>
            <a:rPr lang="ja-JP" altLang="en-US" sz="1100" kern="1200" dirty="0">
              <a:solidFill>
                <a:schemeClr val="tx1">
                  <a:lumMod val="75000"/>
                  <a:lumOff val="25000"/>
                </a:schemeClr>
              </a:solidFill>
            </a:rPr>
            <a:t>）</a:t>
          </a:r>
        </a:p>
      </cdr:txBody>
    </cdr:sp>
  </cdr:relSizeAnchor>
</c:userShapes>
</file>

<file path=ppt/drawings/drawing13.xml><?xml version="1.0" encoding="utf-8"?>
<c:userShapes xmlns:c="http://schemas.openxmlformats.org/drawingml/2006/chart">
  <cdr:relSizeAnchor xmlns:cdr="http://schemas.openxmlformats.org/drawingml/2006/chartDrawing">
    <cdr:from>
      <cdr:x>0.74426</cdr:x>
      <cdr:y>0.92525</cdr:y>
    </cdr:from>
    <cdr:to>
      <cdr:x>1</cdr:x>
      <cdr:y>1</cdr:y>
    </cdr:to>
    <cdr:sp macro="" textlink="">
      <cdr:nvSpPr>
        <cdr:cNvPr id="2" name="テキスト ボックス 1">
          <a:extLst xmlns:a="http://schemas.openxmlformats.org/drawingml/2006/main">
            <a:ext uri="{FF2B5EF4-FFF2-40B4-BE49-F238E27FC236}">
              <a16:creationId xmlns:a16="http://schemas.microsoft.com/office/drawing/2014/main" id="{1FB1D0EC-762E-76FF-2840-67069FC1B885}"/>
            </a:ext>
          </a:extLst>
        </cdr:cNvPr>
        <cdr:cNvSpPr txBox="1"/>
      </cdr:nvSpPr>
      <cdr:spPr>
        <a:xfrm xmlns:a="http://schemas.openxmlformats.org/drawingml/2006/main">
          <a:off x="3574364" y="3758039"/>
          <a:ext cx="1094899" cy="269035"/>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xmlns:a="http://schemas.openxmlformats.org/drawingml/2006/main">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n=132</a:t>
          </a:r>
          <a:r>
            <a:rPr lang="ja-JP" altLang="en-US" sz="1100" kern="1200" dirty="0">
              <a:solidFill>
                <a:schemeClr val="tx1">
                  <a:lumMod val="75000"/>
                  <a:lumOff val="25000"/>
                </a:schemeClr>
              </a:solidFill>
            </a:rPr>
            <a:t>）</a:t>
          </a:r>
        </a:p>
      </cdr:txBody>
    </cdr:sp>
  </cdr:relSizeAnchor>
</c:userShapes>
</file>

<file path=ppt/drawings/drawing14.xml><?xml version="1.0" encoding="utf-8"?>
<c:userShapes xmlns:c="http://schemas.openxmlformats.org/drawingml/2006/chart">
  <cdr:relSizeAnchor xmlns:cdr="http://schemas.openxmlformats.org/drawingml/2006/chartDrawing">
    <cdr:from>
      <cdr:x>0.74426</cdr:x>
      <cdr:y>0.92525</cdr:y>
    </cdr:from>
    <cdr:to>
      <cdr:x>1</cdr:x>
      <cdr:y>1</cdr:y>
    </cdr:to>
    <cdr:sp macro="" textlink="">
      <cdr:nvSpPr>
        <cdr:cNvPr id="2" name="テキスト ボックス 1">
          <a:extLst xmlns:a="http://schemas.openxmlformats.org/drawingml/2006/main">
            <a:ext uri="{FF2B5EF4-FFF2-40B4-BE49-F238E27FC236}">
              <a16:creationId xmlns:a16="http://schemas.microsoft.com/office/drawing/2014/main" id="{91211201-3F1B-13F8-2B48-1144679160C8}"/>
            </a:ext>
          </a:extLst>
        </cdr:cNvPr>
        <cdr:cNvSpPr txBox="1"/>
      </cdr:nvSpPr>
      <cdr:spPr>
        <a:xfrm xmlns:a="http://schemas.openxmlformats.org/drawingml/2006/main">
          <a:off x="3574364" y="3758039"/>
          <a:ext cx="1094899" cy="269035"/>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xmlns:a="http://schemas.openxmlformats.org/drawingml/2006/main">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n=135</a:t>
          </a:r>
          <a:r>
            <a:rPr lang="ja-JP" altLang="en-US" sz="1100" kern="1200" dirty="0">
              <a:solidFill>
                <a:schemeClr val="tx1">
                  <a:lumMod val="75000"/>
                  <a:lumOff val="25000"/>
                </a:schemeClr>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0.75083</cdr:x>
      <cdr:y>0.85242</cdr:y>
    </cdr:from>
    <cdr:to>
      <cdr:x>0.98846</cdr:x>
      <cdr:y>0.91682</cdr:y>
    </cdr:to>
    <cdr:sp macro="" textlink="">
      <cdr:nvSpPr>
        <cdr:cNvPr id="2" name="テキスト ボックス 1">
          <a:extLst xmlns:a="http://schemas.openxmlformats.org/drawingml/2006/main">
            <a:ext uri="{FF2B5EF4-FFF2-40B4-BE49-F238E27FC236}">
              <a16:creationId xmlns:a16="http://schemas.microsoft.com/office/drawing/2014/main" id="{99FAA896-8BC0-D70E-011C-866D6EF46FDF}"/>
            </a:ext>
          </a:extLst>
        </cdr:cNvPr>
        <cdr:cNvSpPr txBox="1"/>
      </cdr:nvSpPr>
      <cdr:spPr>
        <a:xfrm xmlns:a="http://schemas.openxmlformats.org/drawingml/2006/main">
          <a:off x="2811077" y="2343397"/>
          <a:ext cx="889678" cy="1770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a:t>
          </a:r>
          <a:r>
            <a:rPr lang="en-US" altLang="ja-JP" kern="1200" dirty="0">
              <a:solidFill>
                <a:schemeClr val="tx1">
                  <a:lumMod val="75000"/>
                  <a:lumOff val="25000"/>
                </a:schemeClr>
              </a:solidFill>
            </a:rPr>
            <a:t>425</a:t>
          </a:r>
          <a:r>
            <a:rPr lang="ja-JP" altLang="en-US" sz="1100" kern="1200" dirty="0">
              <a:solidFill>
                <a:schemeClr val="tx1">
                  <a:lumMod val="75000"/>
                  <a:lumOff val="25000"/>
                </a:schemeClr>
              </a:solidFill>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0.76293</cdr:x>
      <cdr:y>0.93234</cdr:y>
    </cdr:from>
    <cdr:to>
      <cdr:x>1</cdr:x>
      <cdr:y>1</cdr:y>
    </cdr:to>
    <cdr:sp macro="" textlink="">
      <cdr:nvSpPr>
        <cdr:cNvPr id="2" name="テキスト ボックス 1">
          <a:extLst xmlns:a="http://schemas.openxmlformats.org/drawingml/2006/main">
            <a:ext uri="{FF2B5EF4-FFF2-40B4-BE49-F238E27FC236}">
              <a16:creationId xmlns:a16="http://schemas.microsoft.com/office/drawing/2014/main" id="{C004D29C-85EF-7755-8E12-42E5F101D93A}"/>
            </a:ext>
          </a:extLst>
        </cdr:cNvPr>
        <cdr:cNvSpPr txBox="1"/>
      </cdr:nvSpPr>
      <cdr:spPr>
        <a:xfrm xmlns:a="http://schemas.openxmlformats.org/drawingml/2006/main">
          <a:off x="8657675" y="6025388"/>
          <a:ext cx="1094895" cy="269049"/>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xmlns:a="http://schemas.openxmlformats.org/drawingml/2006/main">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n=103</a:t>
          </a:r>
          <a:r>
            <a:rPr lang="ja-JP" altLang="en-US" sz="1100" kern="1200" dirty="0">
              <a:solidFill>
                <a:schemeClr val="tx1">
                  <a:lumMod val="75000"/>
                  <a:lumOff val="25000"/>
                </a:schemeClr>
              </a:solidFill>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0.76293</cdr:x>
      <cdr:y>0.93234</cdr:y>
    </cdr:from>
    <cdr:to>
      <cdr:x>1</cdr:x>
      <cdr:y>1</cdr:y>
    </cdr:to>
    <cdr:sp macro="" textlink="">
      <cdr:nvSpPr>
        <cdr:cNvPr id="2" name="テキスト ボックス 1">
          <a:extLst xmlns:a="http://schemas.openxmlformats.org/drawingml/2006/main">
            <a:ext uri="{FF2B5EF4-FFF2-40B4-BE49-F238E27FC236}">
              <a16:creationId xmlns:a16="http://schemas.microsoft.com/office/drawing/2014/main" id="{173AE9FE-5290-AA98-2E1A-C2E9C9B47DF1}"/>
            </a:ext>
          </a:extLst>
        </cdr:cNvPr>
        <cdr:cNvSpPr txBox="1"/>
      </cdr:nvSpPr>
      <cdr:spPr>
        <a:xfrm xmlns:a="http://schemas.openxmlformats.org/drawingml/2006/main">
          <a:off x="3574368" y="3758025"/>
          <a:ext cx="1094895" cy="269049"/>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xmlns:a="http://schemas.openxmlformats.org/drawingml/2006/main">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n=53</a:t>
          </a:r>
          <a:r>
            <a:rPr lang="ja-JP" altLang="en-US" sz="1100" kern="1200" dirty="0">
              <a:solidFill>
                <a:schemeClr val="tx1">
                  <a:lumMod val="75000"/>
                  <a:lumOff val="25000"/>
                </a:schemeClr>
              </a:solidFill>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0.76293</cdr:x>
      <cdr:y>0.93234</cdr:y>
    </cdr:from>
    <cdr:to>
      <cdr:x>1</cdr:x>
      <cdr:y>1</cdr:y>
    </cdr:to>
    <cdr:sp macro="" textlink="">
      <cdr:nvSpPr>
        <cdr:cNvPr id="2" name="テキスト ボックス 1">
          <a:extLst xmlns:a="http://schemas.openxmlformats.org/drawingml/2006/main">
            <a:ext uri="{FF2B5EF4-FFF2-40B4-BE49-F238E27FC236}">
              <a16:creationId xmlns:a16="http://schemas.microsoft.com/office/drawing/2014/main" id="{C004D29C-85EF-7755-8E12-42E5F101D93A}"/>
            </a:ext>
          </a:extLst>
        </cdr:cNvPr>
        <cdr:cNvSpPr txBox="1"/>
      </cdr:nvSpPr>
      <cdr:spPr>
        <a:xfrm xmlns:a="http://schemas.openxmlformats.org/drawingml/2006/main">
          <a:off x="8657675" y="6025388"/>
          <a:ext cx="1094895" cy="269049"/>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xmlns:a="http://schemas.openxmlformats.org/drawingml/2006/main">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n=107</a:t>
          </a:r>
          <a:r>
            <a:rPr lang="ja-JP" altLang="en-US" sz="1100" kern="1200" dirty="0">
              <a:solidFill>
                <a:schemeClr val="tx1">
                  <a:lumMod val="75000"/>
                  <a:lumOff val="25000"/>
                </a:schemeClr>
              </a:solidFill>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0.76293</cdr:x>
      <cdr:y>0.93234</cdr:y>
    </cdr:from>
    <cdr:to>
      <cdr:x>1</cdr:x>
      <cdr:y>1</cdr:y>
    </cdr:to>
    <cdr:sp macro="" textlink="">
      <cdr:nvSpPr>
        <cdr:cNvPr id="2" name="テキスト ボックス 1">
          <a:extLst xmlns:a="http://schemas.openxmlformats.org/drawingml/2006/main">
            <a:ext uri="{FF2B5EF4-FFF2-40B4-BE49-F238E27FC236}">
              <a16:creationId xmlns:a16="http://schemas.microsoft.com/office/drawing/2014/main" id="{173AE9FE-5290-AA98-2E1A-C2E9C9B47DF1}"/>
            </a:ext>
          </a:extLst>
        </cdr:cNvPr>
        <cdr:cNvSpPr txBox="1"/>
      </cdr:nvSpPr>
      <cdr:spPr>
        <a:xfrm xmlns:a="http://schemas.openxmlformats.org/drawingml/2006/main">
          <a:off x="3574368" y="3758025"/>
          <a:ext cx="1094895" cy="269049"/>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xmlns:a="http://schemas.openxmlformats.org/drawingml/2006/main">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n=97</a:t>
          </a:r>
          <a:r>
            <a:rPr lang="ja-JP" altLang="en-US" sz="1100" kern="1200" dirty="0">
              <a:solidFill>
                <a:schemeClr val="tx1">
                  <a:lumMod val="75000"/>
                  <a:lumOff val="25000"/>
                </a:schemeClr>
              </a:solidFill>
            </a:rPr>
            <a:t>）</a:t>
          </a:r>
        </a:p>
      </cdr:txBody>
    </cdr:sp>
  </cdr:relSizeAnchor>
</c:userShapes>
</file>

<file path=ppt/drawings/drawing7.xml><?xml version="1.0" encoding="utf-8"?>
<c:userShapes xmlns:c="http://schemas.openxmlformats.org/drawingml/2006/chart">
  <cdr:relSizeAnchor xmlns:cdr="http://schemas.openxmlformats.org/drawingml/2006/chartDrawing">
    <cdr:from>
      <cdr:x>0.76293</cdr:x>
      <cdr:y>0.93234</cdr:y>
    </cdr:from>
    <cdr:to>
      <cdr:x>1</cdr:x>
      <cdr:y>1</cdr:y>
    </cdr:to>
    <cdr:sp macro="" textlink="">
      <cdr:nvSpPr>
        <cdr:cNvPr id="2" name="テキスト ボックス 1">
          <a:extLst xmlns:a="http://schemas.openxmlformats.org/drawingml/2006/main">
            <a:ext uri="{FF2B5EF4-FFF2-40B4-BE49-F238E27FC236}">
              <a16:creationId xmlns:a16="http://schemas.microsoft.com/office/drawing/2014/main" id="{C004D29C-85EF-7755-8E12-42E5F101D93A}"/>
            </a:ext>
          </a:extLst>
        </cdr:cNvPr>
        <cdr:cNvSpPr txBox="1"/>
      </cdr:nvSpPr>
      <cdr:spPr>
        <a:xfrm xmlns:a="http://schemas.openxmlformats.org/drawingml/2006/main">
          <a:off x="8657675" y="6025388"/>
          <a:ext cx="1094895" cy="269049"/>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xmlns:a="http://schemas.openxmlformats.org/drawingml/2006/main">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n=93</a:t>
          </a:r>
          <a:r>
            <a:rPr lang="ja-JP" altLang="en-US" sz="1100" kern="1200" dirty="0">
              <a:solidFill>
                <a:schemeClr val="tx1">
                  <a:lumMod val="75000"/>
                  <a:lumOff val="25000"/>
                </a:schemeClr>
              </a:solidFill>
            </a:rPr>
            <a:t>）</a:t>
          </a:r>
        </a:p>
      </cdr:txBody>
    </cdr:sp>
  </cdr:relSizeAnchor>
</c:userShapes>
</file>

<file path=ppt/drawings/drawing8.xml><?xml version="1.0" encoding="utf-8"?>
<c:userShapes xmlns:c="http://schemas.openxmlformats.org/drawingml/2006/chart">
  <cdr:relSizeAnchor xmlns:cdr="http://schemas.openxmlformats.org/drawingml/2006/chartDrawing">
    <cdr:from>
      <cdr:x>0.76293</cdr:x>
      <cdr:y>0.93234</cdr:y>
    </cdr:from>
    <cdr:to>
      <cdr:x>1</cdr:x>
      <cdr:y>1</cdr:y>
    </cdr:to>
    <cdr:sp macro="" textlink="">
      <cdr:nvSpPr>
        <cdr:cNvPr id="2" name="テキスト ボックス 1">
          <a:extLst xmlns:a="http://schemas.openxmlformats.org/drawingml/2006/main">
            <a:ext uri="{FF2B5EF4-FFF2-40B4-BE49-F238E27FC236}">
              <a16:creationId xmlns:a16="http://schemas.microsoft.com/office/drawing/2014/main" id="{173AE9FE-5290-AA98-2E1A-C2E9C9B47DF1}"/>
            </a:ext>
          </a:extLst>
        </cdr:cNvPr>
        <cdr:cNvSpPr txBox="1"/>
      </cdr:nvSpPr>
      <cdr:spPr>
        <a:xfrm xmlns:a="http://schemas.openxmlformats.org/drawingml/2006/main">
          <a:off x="3574368" y="3758025"/>
          <a:ext cx="1094895" cy="269049"/>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xmlns:a="http://schemas.openxmlformats.org/drawingml/2006/main">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n=60</a:t>
          </a:r>
          <a:r>
            <a:rPr lang="ja-JP" altLang="en-US" sz="1100" kern="1200" dirty="0">
              <a:solidFill>
                <a:schemeClr val="tx1">
                  <a:lumMod val="75000"/>
                  <a:lumOff val="25000"/>
                </a:schemeClr>
              </a:solidFill>
            </a:rPr>
            <a:t>）</a:t>
          </a:r>
        </a:p>
      </cdr:txBody>
    </cdr:sp>
  </cdr:relSizeAnchor>
</c:userShapes>
</file>

<file path=ppt/drawings/drawing9.xml><?xml version="1.0" encoding="utf-8"?>
<c:userShapes xmlns:c="http://schemas.openxmlformats.org/drawingml/2006/chart">
  <cdr:relSizeAnchor xmlns:cdr="http://schemas.openxmlformats.org/drawingml/2006/chartDrawing">
    <cdr:from>
      <cdr:x>0.76293</cdr:x>
      <cdr:y>0.93234</cdr:y>
    </cdr:from>
    <cdr:to>
      <cdr:x>1</cdr:x>
      <cdr:y>1</cdr:y>
    </cdr:to>
    <cdr:sp macro="" textlink="">
      <cdr:nvSpPr>
        <cdr:cNvPr id="2" name="テキスト ボックス 1">
          <a:extLst xmlns:a="http://schemas.openxmlformats.org/drawingml/2006/main">
            <a:ext uri="{FF2B5EF4-FFF2-40B4-BE49-F238E27FC236}">
              <a16:creationId xmlns:a16="http://schemas.microsoft.com/office/drawing/2014/main" id="{C004D29C-85EF-7755-8E12-42E5F101D93A}"/>
            </a:ext>
          </a:extLst>
        </cdr:cNvPr>
        <cdr:cNvSpPr txBox="1"/>
      </cdr:nvSpPr>
      <cdr:spPr>
        <a:xfrm xmlns:a="http://schemas.openxmlformats.org/drawingml/2006/main">
          <a:off x="8657675" y="6025388"/>
          <a:ext cx="1094895" cy="269049"/>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xmlns:a="http://schemas.openxmlformats.org/drawingml/2006/main">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n=114</a:t>
          </a:r>
          <a:r>
            <a:rPr lang="ja-JP" altLang="en-US" sz="1100" kern="1200" dirty="0">
              <a:solidFill>
                <a:schemeClr val="tx1">
                  <a:lumMod val="75000"/>
                  <a:lumOff val="25000"/>
                </a:schemeClr>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DCA1BB-9272-844A-801A-67D07B39256D}" type="datetimeFigureOut">
              <a:rPr kumimoji="1" lang="ja-JP" altLang="en-US" smtClean="0"/>
              <a:t>2025/9/9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51B3C2-5872-924F-926C-8F05FE923C37}" type="slidenum">
              <a:rPr kumimoji="1" lang="ja-JP" altLang="en-US" smtClean="0"/>
              <a:t>‹#›</a:t>
            </a:fld>
            <a:endParaRPr kumimoji="1" lang="ja-JP" altLang="en-US"/>
          </a:p>
        </p:txBody>
      </p:sp>
    </p:spTree>
    <p:extLst>
      <p:ext uri="{BB962C8B-B14F-4D97-AF65-F5344CB8AC3E}">
        <p14:creationId xmlns:p14="http://schemas.microsoft.com/office/powerpoint/2010/main" val="2239651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A04E29-C0B0-994D-ABD5-3929D52D5863}" type="datetimeFigureOut">
              <a:rPr kumimoji="1" lang="ja-JP" altLang="en-US" smtClean="0"/>
              <a:t>2025/9/9</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767C6E-25EB-8746-AF11-087538D31A45}" type="slidenum">
              <a:rPr kumimoji="1" lang="ja-JP" altLang="en-US" smtClean="0"/>
              <a:t>‹#›</a:t>
            </a:fld>
            <a:endParaRPr kumimoji="1" lang="ja-JP" altLang="en-US"/>
          </a:p>
        </p:txBody>
      </p:sp>
    </p:spTree>
    <p:extLst>
      <p:ext uri="{BB962C8B-B14F-4D97-AF65-F5344CB8AC3E}">
        <p14:creationId xmlns:p14="http://schemas.microsoft.com/office/powerpoint/2010/main" val="4279893248"/>
      </p:ext>
    </p:extLst>
  </p:cSld>
  <p:clrMap bg1="lt1" tx1="dk1" bg2="lt2" tx2="dk2" accent1="accent1" accent2="accent2" accent3="accent3" accent4="accent4" accent5="accent5" accent6="accent6" hlink="hlink" folHlink="folHlink"/>
  <p:hf hdr="0" ftr="0" dt="0"/>
  <p:notesStyle>
    <a:lvl1pPr marL="0" algn="l" defTabSz="441145" rtl="0" eaLnBrk="1" latinLnBrk="0" hangingPunct="1">
      <a:defRPr kumimoji="1" sz="1194" kern="1200">
        <a:solidFill>
          <a:schemeClr val="tx1"/>
        </a:solidFill>
        <a:latin typeface="+mn-lt"/>
        <a:ea typeface="+mn-ea"/>
        <a:cs typeface="+mn-cs"/>
      </a:defRPr>
    </a:lvl1pPr>
    <a:lvl2pPr marL="441145" algn="l" defTabSz="441145" rtl="0" eaLnBrk="1" latinLnBrk="0" hangingPunct="1">
      <a:defRPr kumimoji="1" sz="1194" kern="1200">
        <a:solidFill>
          <a:schemeClr val="tx1"/>
        </a:solidFill>
        <a:latin typeface="+mn-lt"/>
        <a:ea typeface="+mn-ea"/>
        <a:cs typeface="+mn-cs"/>
      </a:defRPr>
    </a:lvl2pPr>
    <a:lvl3pPr marL="882290" algn="l" defTabSz="441145" rtl="0" eaLnBrk="1" latinLnBrk="0" hangingPunct="1">
      <a:defRPr kumimoji="1" sz="1194" kern="1200">
        <a:solidFill>
          <a:schemeClr val="tx1"/>
        </a:solidFill>
        <a:latin typeface="+mn-lt"/>
        <a:ea typeface="+mn-ea"/>
        <a:cs typeface="+mn-cs"/>
      </a:defRPr>
    </a:lvl3pPr>
    <a:lvl4pPr marL="1323435" algn="l" defTabSz="441145" rtl="0" eaLnBrk="1" latinLnBrk="0" hangingPunct="1">
      <a:defRPr kumimoji="1" sz="1194" kern="1200">
        <a:solidFill>
          <a:schemeClr val="tx1"/>
        </a:solidFill>
        <a:latin typeface="+mn-lt"/>
        <a:ea typeface="+mn-ea"/>
        <a:cs typeface="+mn-cs"/>
      </a:defRPr>
    </a:lvl4pPr>
    <a:lvl5pPr marL="1764580" algn="l" defTabSz="441145" rtl="0" eaLnBrk="1" latinLnBrk="0" hangingPunct="1">
      <a:defRPr kumimoji="1" sz="1194" kern="1200">
        <a:solidFill>
          <a:schemeClr val="tx1"/>
        </a:solidFill>
        <a:latin typeface="+mn-lt"/>
        <a:ea typeface="+mn-ea"/>
        <a:cs typeface="+mn-cs"/>
      </a:defRPr>
    </a:lvl5pPr>
    <a:lvl6pPr marL="2205725" algn="l" defTabSz="441145" rtl="0" eaLnBrk="1" latinLnBrk="0" hangingPunct="1">
      <a:defRPr kumimoji="1" sz="1194" kern="1200">
        <a:solidFill>
          <a:schemeClr val="tx1"/>
        </a:solidFill>
        <a:latin typeface="+mn-lt"/>
        <a:ea typeface="+mn-ea"/>
        <a:cs typeface="+mn-cs"/>
      </a:defRPr>
    </a:lvl6pPr>
    <a:lvl7pPr marL="2646871" algn="l" defTabSz="441145" rtl="0" eaLnBrk="1" latinLnBrk="0" hangingPunct="1">
      <a:defRPr kumimoji="1" sz="1194" kern="1200">
        <a:solidFill>
          <a:schemeClr val="tx1"/>
        </a:solidFill>
        <a:latin typeface="+mn-lt"/>
        <a:ea typeface="+mn-ea"/>
        <a:cs typeface="+mn-cs"/>
      </a:defRPr>
    </a:lvl7pPr>
    <a:lvl8pPr marL="3088015" algn="l" defTabSz="441145" rtl="0" eaLnBrk="1" latinLnBrk="0" hangingPunct="1">
      <a:defRPr kumimoji="1" sz="1194" kern="1200">
        <a:solidFill>
          <a:schemeClr val="tx1"/>
        </a:solidFill>
        <a:latin typeface="+mn-lt"/>
        <a:ea typeface="+mn-ea"/>
        <a:cs typeface="+mn-cs"/>
      </a:defRPr>
    </a:lvl8pPr>
    <a:lvl9pPr marL="3529161" algn="l" defTabSz="441145" rtl="0" eaLnBrk="1" latinLnBrk="0" hangingPunct="1">
      <a:defRPr kumimoji="1" sz="11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JP" dirty="0"/>
          </a:p>
        </p:txBody>
      </p:sp>
      <p:sp>
        <p:nvSpPr>
          <p:cNvPr id="4" name="Slide Number Placeholder 3"/>
          <p:cNvSpPr>
            <a:spLocks noGrp="1"/>
          </p:cNvSpPr>
          <p:nvPr>
            <p:ph type="sldNum" sz="quarter" idx="5"/>
          </p:nvPr>
        </p:nvSpPr>
        <p:spPr/>
        <p:txBody>
          <a:bodyPr/>
          <a:lstStyle/>
          <a:p>
            <a:fld id="{7B767C6E-25EB-8746-AF11-087538D31A45}" type="slidenum">
              <a:rPr kumimoji="1" lang="ja-JP" altLang="en-US" smtClean="0"/>
              <a:t>1</a:t>
            </a:fld>
            <a:endParaRPr kumimoji="1" lang="ja-JP" altLang="en-US"/>
          </a:p>
        </p:txBody>
      </p:sp>
    </p:spTree>
    <p:extLst>
      <p:ext uri="{BB962C8B-B14F-4D97-AF65-F5344CB8AC3E}">
        <p14:creationId xmlns:p14="http://schemas.microsoft.com/office/powerpoint/2010/main" val="2106372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10</a:t>
            </a:fld>
            <a:endParaRPr kumimoji="1" lang="ja-JP" altLang="en-US"/>
          </a:p>
        </p:txBody>
      </p:sp>
    </p:spTree>
    <p:extLst>
      <p:ext uri="{BB962C8B-B14F-4D97-AF65-F5344CB8AC3E}">
        <p14:creationId xmlns:p14="http://schemas.microsoft.com/office/powerpoint/2010/main" val="10047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11</a:t>
            </a:fld>
            <a:endParaRPr kumimoji="1" lang="ja-JP" altLang="en-US"/>
          </a:p>
        </p:txBody>
      </p:sp>
    </p:spTree>
    <p:extLst>
      <p:ext uri="{BB962C8B-B14F-4D97-AF65-F5344CB8AC3E}">
        <p14:creationId xmlns:p14="http://schemas.microsoft.com/office/powerpoint/2010/main" val="4181058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12</a:t>
            </a:fld>
            <a:endParaRPr kumimoji="1" lang="ja-JP" altLang="en-US"/>
          </a:p>
        </p:txBody>
      </p:sp>
    </p:spTree>
    <p:extLst>
      <p:ext uri="{BB962C8B-B14F-4D97-AF65-F5344CB8AC3E}">
        <p14:creationId xmlns:p14="http://schemas.microsoft.com/office/powerpoint/2010/main" val="2239589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13</a:t>
            </a:fld>
            <a:endParaRPr kumimoji="1" lang="ja-JP" altLang="en-US"/>
          </a:p>
        </p:txBody>
      </p:sp>
    </p:spTree>
    <p:extLst>
      <p:ext uri="{BB962C8B-B14F-4D97-AF65-F5344CB8AC3E}">
        <p14:creationId xmlns:p14="http://schemas.microsoft.com/office/powerpoint/2010/main" val="2506956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14</a:t>
            </a:fld>
            <a:endParaRPr kumimoji="1" lang="ja-JP" altLang="en-US"/>
          </a:p>
        </p:txBody>
      </p:sp>
    </p:spTree>
    <p:extLst>
      <p:ext uri="{BB962C8B-B14F-4D97-AF65-F5344CB8AC3E}">
        <p14:creationId xmlns:p14="http://schemas.microsoft.com/office/powerpoint/2010/main" val="713523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15</a:t>
            </a:fld>
            <a:endParaRPr kumimoji="1" lang="ja-JP" altLang="en-US"/>
          </a:p>
        </p:txBody>
      </p:sp>
    </p:spTree>
    <p:extLst>
      <p:ext uri="{BB962C8B-B14F-4D97-AF65-F5344CB8AC3E}">
        <p14:creationId xmlns:p14="http://schemas.microsoft.com/office/powerpoint/2010/main" val="2066319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16</a:t>
            </a:fld>
            <a:endParaRPr kumimoji="1" lang="ja-JP" altLang="en-US"/>
          </a:p>
        </p:txBody>
      </p:sp>
    </p:spTree>
    <p:extLst>
      <p:ext uri="{BB962C8B-B14F-4D97-AF65-F5344CB8AC3E}">
        <p14:creationId xmlns:p14="http://schemas.microsoft.com/office/powerpoint/2010/main" val="3367982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17</a:t>
            </a:fld>
            <a:endParaRPr kumimoji="1" lang="ja-JP" altLang="en-US"/>
          </a:p>
        </p:txBody>
      </p:sp>
    </p:spTree>
    <p:extLst>
      <p:ext uri="{BB962C8B-B14F-4D97-AF65-F5344CB8AC3E}">
        <p14:creationId xmlns:p14="http://schemas.microsoft.com/office/powerpoint/2010/main" val="292968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18</a:t>
            </a:fld>
            <a:endParaRPr kumimoji="1" lang="ja-JP" altLang="en-US"/>
          </a:p>
        </p:txBody>
      </p:sp>
    </p:spTree>
    <p:extLst>
      <p:ext uri="{BB962C8B-B14F-4D97-AF65-F5344CB8AC3E}">
        <p14:creationId xmlns:p14="http://schemas.microsoft.com/office/powerpoint/2010/main" val="2356564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19</a:t>
            </a:fld>
            <a:endParaRPr kumimoji="1" lang="ja-JP" altLang="en-US"/>
          </a:p>
        </p:txBody>
      </p:sp>
    </p:spTree>
    <p:extLst>
      <p:ext uri="{BB962C8B-B14F-4D97-AF65-F5344CB8AC3E}">
        <p14:creationId xmlns:p14="http://schemas.microsoft.com/office/powerpoint/2010/main" val="322621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Slide Number Placeholder 3"/>
          <p:cNvSpPr>
            <a:spLocks noGrp="1"/>
          </p:cNvSpPr>
          <p:nvPr>
            <p:ph type="sldNum" sz="quarter" idx="5"/>
          </p:nvPr>
        </p:nvSpPr>
        <p:spPr/>
        <p:txBody>
          <a:bodyPr/>
          <a:lstStyle/>
          <a:p>
            <a:fld id="{7B767C6E-25EB-8746-AF11-087538D31A45}" type="slidenum">
              <a:rPr kumimoji="1" lang="ja-JP" altLang="en-US" smtClean="0"/>
              <a:t>2</a:t>
            </a:fld>
            <a:endParaRPr kumimoji="1" lang="ja-JP" altLang="en-US"/>
          </a:p>
        </p:txBody>
      </p:sp>
    </p:spTree>
    <p:extLst>
      <p:ext uri="{BB962C8B-B14F-4D97-AF65-F5344CB8AC3E}">
        <p14:creationId xmlns:p14="http://schemas.microsoft.com/office/powerpoint/2010/main" val="4170989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20</a:t>
            </a:fld>
            <a:endParaRPr kumimoji="1" lang="ja-JP" altLang="en-US"/>
          </a:p>
        </p:txBody>
      </p:sp>
    </p:spTree>
    <p:extLst>
      <p:ext uri="{BB962C8B-B14F-4D97-AF65-F5344CB8AC3E}">
        <p14:creationId xmlns:p14="http://schemas.microsoft.com/office/powerpoint/2010/main" val="3164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21</a:t>
            </a:fld>
            <a:endParaRPr kumimoji="1" lang="ja-JP" altLang="en-US"/>
          </a:p>
        </p:txBody>
      </p:sp>
    </p:spTree>
    <p:extLst>
      <p:ext uri="{BB962C8B-B14F-4D97-AF65-F5344CB8AC3E}">
        <p14:creationId xmlns:p14="http://schemas.microsoft.com/office/powerpoint/2010/main" val="3858962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JP"/>
          </a:p>
        </p:txBody>
      </p:sp>
      <p:sp>
        <p:nvSpPr>
          <p:cNvPr id="4" name="Slide Number Placeholder 3"/>
          <p:cNvSpPr>
            <a:spLocks noGrp="1"/>
          </p:cNvSpPr>
          <p:nvPr>
            <p:ph type="sldNum" sz="quarter" idx="5"/>
          </p:nvPr>
        </p:nvSpPr>
        <p:spPr/>
        <p:txBody>
          <a:bodyPr/>
          <a:lstStyle/>
          <a:p>
            <a:fld id="{7B767C6E-25EB-8746-AF11-087538D31A45}" type="slidenum">
              <a:rPr kumimoji="1" lang="ja-JP" altLang="en-US" smtClean="0"/>
              <a:t>22</a:t>
            </a:fld>
            <a:endParaRPr kumimoji="1" lang="ja-JP" altLang="en-US"/>
          </a:p>
        </p:txBody>
      </p:sp>
    </p:spTree>
    <p:extLst>
      <p:ext uri="{BB962C8B-B14F-4D97-AF65-F5344CB8AC3E}">
        <p14:creationId xmlns:p14="http://schemas.microsoft.com/office/powerpoint/2010/main" val="3152227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23</a:t>
            </a:fld>
            <a:endParaRPr kumimoji="1" lang="ja-JP" altLang="en-US"/>
          </a:p>
        </p:txBody>
      </p:sp>
    </p:spTree>
    <p:extLst>
      <p:ext uri="{BB962C8B-B14F-4D97-AF65-F5344CB8AC3E}">
        <p14:creationId xmlns:p14="http://schemas.microsoft.com/office/powerpoint/2010/main" val="3169469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24</a:t>
            </a:fld>
            <a:endParaRPr kumimoji="1" lang="ja-JP" altLang="en-US"/>
          </a:p>
        </p:txBody>
      </p:sp>
    </p:spTree>
    <p:extLst>
      <p:ext uri="{BB962C8B-B14F-4D97-AF65-F5344CB8AC3E}">
        <p14:creationId xmlns:p14="http://schemas.microsoft.com/office/powerpoint/2010/main" val="4161769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25</a:t>
            </a:fld>
            <a:endParaRPr kumimoji="1" lang="ja-JP" altLang="en-US"/>
          </a:p>
        </p:txBody>
      </p:sp>
    </p:spTree>
    <p:extLst>
      <p:ext uri="{BB962C8B-B14F-4D97-AF65-F5344CB8AC3E}">
        <p14:creationId xmlns:p14="http://schemas.microsoft.com/office/powerpoint/2010/main" val="2832690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26</a:t>
            </a:fld>
            <a:endParaRPr kumimoji="1" lang="ja-JP" altLang="en-US"/>
          </a:p>
        </p:txBody>
      </p:sp>
    </p:spTree>
    <p:extLst>
      <p:ext uri="{BB962C8B-B14F-4D97-AF65-F5344CB8AC3E}">
        <p14:creationId xmlns:p14="http://schemas.microsoft.com/office/powerpoint/2010/main" val="234157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3</a:t>
            </a:fld>
            <a:endParaRPr kumimoji="1" lang="ja-JP" altLang="en-US"/>
          </a:p>
        </p:txBody>
      </p:sp>
    </p:spTree>
    <p:extLst>
      <p:ext uri="{BB962C8B-B14F-4D97-AF65-F5344CB8AC3E}">
        <p14:creationId xmlns:p14="http://schemas.microsoft.com/office/powerpoint/2010/main" val="3199511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41145"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4</a:t>
            </a:fld>
            <a:endParaRPr kumimoji="1" lang="ja-JP" altLang="en-US"/>
          </a:p>
        </p:txBody>
      </p:sp>
    </p:spTree>
    <p:extLst>
      <p:ext uri="{BB962C8B-B14F-4D97-AF65-F5344CB8AC3E}">
        <p14:creationId xmlns:p14="http://schemas.microsoft.com/office/powerpoint/2010/main" val="340913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20B25-6722-981F-3AC5-B8372E95A3B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D57BEF7-E4EF-D262-976A-404A79D410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4E3F22-5818-243E-0CA9-962D9F7C8BD9}"/>
              </a:ext>
            </a:extLst>
          </p:cNvPr>
          <p:cNvSpPr>
            <a:spLocks noGrp="1"/>
          </p:cNvSpPr>
          <p:nvPr>
            <p:ph type="body" idx="1"/>
          </p:nvPr>
        </p:nvSpPr>
        <p:spPr/>
        <p:txBody>
          <a:bodyPr/>
          <a:lstStyle/>
          <a:p>
            <a:pPr marL="0" marR="0" lvl="0" indent="0" algn="l" defTabSz="441145"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a:extLst>
              <a:ext uri="{FF2B5EF4-FFF2-40B4-BE49-F238E27FC236}">
                <a16:creationId xmlns:a16="http://schemas.microsoft.com/office/drawing/2014/main" id="{964F378D-AABC-4CF4-A251-84758BE3FB04}"/>
              </a:ext>
            </a:extLst>
          </p:cNvPr>
          <p:cNvSpPr>
            <a:spLocks noGrp="1"/>
          </p:cNvSpPr>
          <p:nvPr>
            <p:ph type="sldNum" sz="quarter" idx="5"/>
          </p:nvPr>
        </p:nvSpPr>
        <p:spPr/>
        <p:txBody>
          <a:bodyPr/>
          <a:lstStyle/>
          <a:p>
            <a:fld id="{7B767C6E-25EB-8746-AF11-087538D31A45}" type="slidenum">
              <a:rPr kumimoji="1" lang="ja-JP" altLang="en-US" smtClean="0"/>
              <a:t>5</a:t>
            </a:fld>
            <a:endParaRPr kumimoji="1" lang="ja-JP" altLang="en-US"/>
          </a:p>
        </p:txBody>
      </p:sp>
    </p:spTree>
    <p:extLst>
      <p:ext uri="{BB962C8B-B14F-4D97-AF65-F5344CB8AC3E}">
        <p14:creationId xmlns:p14="http://schemas.microsoft.com/office/powerpoint/2010/main" val="1811062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6</a:t>
            </a:fld>
            <a:endParaRPr kumimoji="1" lang="ja-JP" altLang="en-US"/>
          </a:p>
        </p:txBody>
      </p:sp>
    </p:spTree>
    <p:extLst>
      <p:ext uri="{BB962C8B-B14F-4D97-AF65-F5344CB8AC3E}">
        <p14:creationId xmlns:p14="http://schemas.microsoft.com/office/powerpoint/2010/main" val="11829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7</a:t>
            </a:fld>
            <a:endParaRPr kumimoji="1" lang="ja-JP" altLang="en-US"/>
          </a:p>
        </p:txBody>
      </p:sp>
    </p:spTree>
    <p:extLst>
      <p:ext uri="{BB962C8B-B14F-4D97-AF65-F5344CB8AC3E}">
        <p14:creationId xmlns:p14="http://schemas.microsoft.com/office/powerpoint/2010/main" val="1828216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F4E89-828D-E6CE-BF12-0CD492ADB01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0B31F2B-051C-5445-14EE-EB4F695AC28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B5362C7-CC2C-74F5-FE03-8A4C5722D00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AB91976-0FCF-C2F6-4090-B735F20BD59C}"/>
              </a:ext>
            </a:extLst>
          </p:cNvPr>
          <p:cNvSpPr>
            <a:spLocks noGrp="1"/>
          </p:cNvSpPr>
          <p:nvPr>
            <p:ph type="sldNum" sz="quarter" idx="5"/>
          </p:nvPr>
        </p:nvSpPr>
        <p:spPr/>
        <p:txBody>
          <a:bodyPr/>
          <a:lstStyle/>
          <a:p>
            <a:fld id="{7B767C6E-25EB-8746-AF11-087538D31A45}" type="slidenum">
              <a:rPr kumimoji="1" lang="ja-JP" altLang="en-US" smtClean="0"/>
              <a:t>8</a:t>
            </a:fld>
            <a:endParaRPr kumimoji="1" lang="ja-JP" altLang="en-US"/>
          </a:p>
        </p:txBody>
      </p:sp>
    </p:spTree>
    <p:extLst>
      <p:ext uri="{BB962C8B-B14F-4D97-AF65-F5344CB8AC3E}">
        <p14:creationId xmlns:p14="http://schemas.microsoft.com/office/powerpoint/2010/main" val="288028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767C6E-25EB-8746-AF11-087538D31A45}" type="slidenum">
              <a:rPr kumimoji="1" lang="ja-JP" altLang="en-US" smtClean="0"/>
              <a:t>9</a:t>
            </a:fld>
            <a:endParaRPr kumimoji="1" lang="ja-JP" altLang="en-US"/>
          </a:p>
        </p:txBody>
      </p:sp>
    </p:spTree>
    <p:extLst>
      <p:ext uri="{BB962C8B-B14F-4D97-AF65-F5344CB8AC3E}">
        <p14:creationId xmlns:p14="http://schemas.microsoft.com/office/powerpoint/2010/main" val="147844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18" name="直線コネクタ 17"/>
          <p:cNvCxnSpPr/>
          <p:nvPr userDrawn="1"/>
        </p:nvCxnSpPr>
        <p:spPr>
          <a:xfrm>
            <a:off x="500460" y="6398388"/>
            <a:ext cx="8908195" cy="0"/>
          </a:xfrm>
          <a:prstGeom prst="line">
            <a:avLst/>
          </a:prstGeom>
          <a:ln w="28575" cmpd="sng">
            <a:solidFill>
              <a:srgbClr val="4AB1B5"/>
            </a:solidFill>
            <a:prstDash val="solid"/>
            <a:tailEnd type="none" w="lg" len="med"/>
          </a:ln>
          <a:effectLst/>
        </p:spPr>
        <p:style>
          <a:lnRef idx="2">
            <a:schemeClr val="accent1"/>
          </a:lnRef>
          <a:fillRef idx="0">
            <a:schemeClr val="accent1"/>
          </a:fillRef>
          <a:effectRef idx="1">
            <a:schemeClr val="accent1"/>
          </a:effectRef>
          <a:fontRef idx="minor">
            <a:schemeClr val="tx1"/>
          </a:fontRef>
        </p:style>
      </p:cxnSp>
      <p:grpSp>
        <p:nvGrpSpPr>
          <p:cNvPr id="4" name="図形グループ 3"/>
          <p:cNvGrpSpPr/>
          <p:nvPr userDrawn="1"/>
        </p:nvGrpSpPr>
        <p:grpSpPr>
          <a:xfrm>
            <a:off x="500460" y="424383"/>
            <a:ext cx="8908195" cy="0"/>
            <a:chOff x="540000" y="447445"/>
            <a:chExt cx="9612000" cy="0"/>
          </a:xfrm>
        </p:grpSpPr>
        <p:cxnSp>
          <p:nvCxnSpPr>
            <p:cNvPr id="11" name="直線コネクタ 10"/>
            <p:cNvCxnSpPr/>
            <p:nvPr userDrawn="1"/>
          </p:nvCxnSpPr>
          <p:spPr>
            <a:xfrm>
              <a:off x="540000" y="447445"/>
              <a:ext cx="9612000" cy="0"/>
            </a:xfrm>
            <a:prstGeom prst="line">
              <a:avLst/>
            </a:prstGeom>
            <a:ln w="127000" cmpd="sng">
              <a:solidFill>
                <a:srgbClr val="4AB1B5"/>
              </a:solidFill>
              <a:prstDash val="solid"/>
              <a:tailEnd type="none" w="lg" len="med"/>
            </a:ln>
            <a:effectLst/>
          </p:spPr>
          <p:style>
            <a:lnRef idx="2">
              <a:schemeClr val="accent1"/>
            </a:lnRef>
            <a:fillRef idx="0">
              <a:schemeClr val="accent1"/>
            </a:fillRef>
            <a:effectRef idx="1">
              <a:schemeClr val="accent1"/>
            </a:effectRef>
            <a:fontRef idx="minor">
              <a:schemeClr val="tx1"/>
            </a:fontRef>
          </p:style>
        </p:cxnSp>
        <p:grpSp>
          <p:nvGrpSpPr>
            <p:cNvPr id="3" name="図形グループ 2"/>
            <p:cNvGrpSpPr/>
            <p:nvPr userDrawn="1"/>
          </p:nvGrpSpPr>
          <p:grpSpPr>
            <a:xfrm>
              <a:off x="540000" y="447445"/>
              <a:ext cx="9612000" cy="0"/>
              <a:chOff x="540000" y="401760"/>
              <a:chExt cx="9612000" cy="0"/>
            </a:xfrm>
          </p:grpSpPr>
          <p:cxnSp>
            <p:nvCxnSpPr>
              <p:cNvPr id="16" name="直線コネクタ 15"/>
              <p:cNvCxnSpPr/>
              <p:nvPr userDrawn="1"/>
            </p:nvCxnSpPr>
            <p:spPr>
              <a:xfrm>
                <a:off x="540000" y="401760"/>
                <a:ext cx="127000" cy="0"/>
              </a:xfrm>
              <a:prstGeom prst="line">
                <a:avLst/>
              </a:prstGeom>
              <a:ln w="127000" cmpd="sng">
                <a:solidFill>
                  <a:schemeClr val="tx1"/>
                </a:solidFill>
                <a:prstDash val="soli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userDrawn="1"/>
            </p:nvCxnSpPr>
            <p:spPr>
              <a:xfrm>
                <a:off x="10025000" y="401760"/>
                <a:ext cx="127000" cy="0"/>
              </a:xfrm>
              <a:prstGeom prst="line">
                <a:avLst/>
              </a:prstGeom>
              <a:ln w="127000" cmpd="sng">
                <a:solidFill>
                  <a:schemeClr val="tx1"/>
                </a:solidFill>
                <a:prstDash val="solid"/>
                <a:tailEnd type="none" w="lg" len="me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79069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cxnSp>
        <p:nvCxnSpPr>
          <p:cNvPr id="23" name="直線コネクタ 22"/>
          <p:cNvCxnSpPr/>
          <p:nvPr userDrawn="1"/>
        </p:nvCxnSpPr>
        <p:spPr>
          <a:xfrm>
            <a:off x="500460" y="424383"/>
            <a:ext cx="8908195" cy="0"/>
          </a:xfrm>
          <a:prstGeom prst="line">
            <a:avLst/>
          </a:prstGeom>
          <a:ln w="127000" cmpd="sng">
            <a:solidFill>
              <a:srgbClr val="4AB1B5"/>
            </a:solidFill>
            <a:prstDash val="solid"/>
            <a:tailEnd type="none" w="lg" len="med"/>
          </a:ln>
          <a:effectLst/>
        </p:spPr>
        <p:style>
          <a:lnRef idx="2">
            <a:schemeClr val="accent1"/>
          </a:lnRef>
          <a:fillRef idx="0">
            <a:schemeClr val="accent1"/>
          </a:fillRef>
          <a:effectRef idx="1">
            <a:schemeClr val="accent1"/>
          </a:effectRef>
          <a:fontRef idx="minor">
            <a:schemeClr val="tx1"/>
          </a:fontRef>
        </p:style>
      </p:cxnSp>
      <p:sp>
        <p:nvSpPr>
          <p:cNvPr id="8" name="円/楕円 7"/>
          <p:cNvSpPr/>
          <p:nvPr/>
        </p:nvSpPr>
        <p:spPr>
          <a:xfrm>
            <a:off x="4854876" y="6467156"/>
            <a:ext cx="233548" cy="22851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sz="1582"/>
          </a:p>
        </p:txBody>
      </p:sp>
      <p:sp>
        <p:nvSpPr>
          <p:cNvPr id="7" name="スライド番号プレースホルダー 5"/>
          <p:cNvSpPr>
            <a:spLocks noGrp="1"/>
          </p:cNvSpPr>
          <p:nvPr userDrawn="1">
            <p:ph type="sldNum" sz="quarter" idx="4"/>
          </p:nvPr>
        </p:nvSpPr>
        <p:spPr>
          <a:xfrm>
            <a:off x="4694550" y="6384936"/>
            <a:ext cx="451465" cy="365125"/>
          </a:xfrm>
          <a:prstGeom prst="rect">
            <a:avLst/>
          </a:prstGeom>
        </p:spPr>
        <p:txBody>
          <a:bodyPr vert="horz" lIns="96058" tIns="48029" rIns="96058" bIns="48029" rtlCol="0" anchor="ctr"/>
          <a:lstStyle>
            <a:lvl1pPr algn="r">
              <a:defRPr sz="997">
                <a:solidFill>
                  <a:schemeClr val="bg1"/>
                </a:solidFill>
              </a:defRPr>
            </a:lvl1pPr>
          </a:lstStyle>
          <a:p>
            <a:fld id="{A68047F7-9AF9-6C4F-A8BE-056EFB38D83D}" type="slidenum">
              <a:rPr lang="ja-JP" altLang="en-US" smtClean="0"/>
              <a:pPr/>
              <a:t>‹#›</a:t>
            </a:fld>
            <a:endParaRPr lang="ja-JP" altLang="en-US" dirty="0"/>
          </a:p>
        </p:txBody>
      </p:sp>
      <p:cxnSp>
        <p:nvCxnSpPr>
          <p:cNvPr id="19" name="直線コネクタ 18"/>
          <p:cNvCxnSpPr/>
          <p:nvPr userDrawn="1"/>
        </p:nvCxnSpPr>
        <p:spPr>
          <a:xfrm>
            <a:off x="500460" y="6398388"/>
            <a:ext cx="8908195" cy="0"/>
          </a:xfrm>
          <a:prstGeom prst="line">
            <a:avLst/>
          </a:prstGeom>
          <a:ln w="28575" cmpd="sng">
            <a:solidFill>
              <a:srgbClr val="4AB1B5"/>
            </a:solidFill>
            <a:prstDash val="solid"/>
            <a:tailEnd type="none" w="lg" len="med"/>
          </a:ln>
          <a:effectLst/>
        </p:spPr>
        <p:style>
          <a:lnRef idx="2">
            <a:schemeClr val="accent1"/>
          </a:lnRef>
          <a:fillRef idx="0">
            <a:schemeClr val="accent1"/>
          </a:fillRef>
          <a:effectRef idx="1">
            <a:schemeClr val="accent1"/>
          </a:effectRef>
          <a:fontRef idx="minor">
            <a:schemeClr val="tx1"/>
          </a:fontRef>
        </p:style>
      </p:cxnSp>
      <p:grpSp>
        <p:nvGrpSpPr>
          <p:cNvPr id="20" name="図形グループ 19"/>
          <p:cNvGrpSpPr/>
          <p:nvPr userDrawn="1"/>
        </p:nvGrpSpPr>
        <p:grpSpPr>
          <a:xfrm>
            <a:off x="500460" y="424383"/>
            <a:ext cx="8908195" cy="0"/>
            <a:chOff x="540000" y="401760"/>
            <a:chExt cx="9612000" cy="0"/>
          </a:xfrm>
        </p:grpSpPr>
        <p:cxnSp>
          <p:nvCxnSpPr>
            <p:cNvPr id="21" name="直線コネクタ 20"/>
            <p:cNvCxnSpPr/>
            <p:nvPr userDrawn="1"/>
          </p:nvCxnSpPr>
          <p:spPr>
            <a:xfrm>
              <a:off x="540000" y="401760"/>
              <a:ext cx="127000" cy="0"/>
            </a:xfrm>
            <a:prstGeom prst="line">
              <a:avLst/>
            </a:prstGeom>
            <a:ln w="127000" cmpd="sng">
              <a:solidFill>
                <a:schemeClr val="tx1"/>
              </a:solidFill>
              <a:prstDash val="soli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userDrawn="1"/>
          </p:nvCxnSpPr>
          <p:spPr>
            <a:xfrm>
              <a:off x="10025000" y="401760"/>
              <a:ext cx="127000" cy="0"/>
            </a:xfrm>
            <a:prstGeom prst="line">
              <a:avLst/>
            </a:prstGeom>
            <a:ln w="127000" cmpd="sng">
              <a:solidFill>
                <a:schemeClr val="tx1"/>
              </a:solidFill>
              <a:prstDash val="solid"/>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4" name="テキスト プレースホルダー 3">
            <a:extLst>
              <a:ext uri="{FF2B5EF4-FFF2-40B4-BE49-F238E27FC236}">
                <a16:creationId xmlns:a16="http://schemas.microsoft.com/office/drawing/2014/main" id="{39B88A3A-FA8A-7FB1-3FD5-2A736D712EEF}"/>
              </a:ext>
            </a:extLst>
          </p:cNvPr>
          <p:cNvSpPr>
            <a:spLocks noGrp="1"/>
          </p:cNvSpPr>
          <p:nvPr>
            <p:ph type="body" sz="quarter" idx="10"/>
          </p:nvPr>
        </p:nvSpPr>
        <p:spPr>
          <a:xfrm>
            <a:off x="496888" y="614363"/>
            <a:ext cx="8912226" cy="396875"/>
          </a:xfrm>
        </p:spPr>
        <p:txBody>
          <a:bodyPr>
            <a:noAutofit/>
          </a:bodyPr>
          <a:lstStyle>
            <a:lvl1pPr marL="0" indent="0">
              <a:buNone/>
              <a:defRPr sz="2000" b="1">
                <a:solidFill>
                  <a:schemeClr val="tx1">
                    <a:lumMod val="75000"/>
                    <a:lumOff val="25000"/>
                  </a:schemeClr>
                </a:solidFill>
              </a:defRPr>
            </a:lvl1pPr>
            <a:lvl2pPr>
              <a:defRPr sz="2000" b="1">
                <a:solidFill>
                  <a:schemeClr val="tx1">
                    <a:lumMod val="75000"/>
                    <a:lumOff val="25000"/>
                  </a:schemeClr>
                </a:solidFill>
              </a:defRPr>
            </a:lvl2pPr>
            <a:lvl3pPr>
              <a:defRPr sz="2000" b="1">
                <a:solidFill>
                  <a:schemeClr val="tx1">
                    <a:lumMod val="75000"/>
                    <a:lumOff val="25000"/>
                  </a:schemeClr>
                </a:solidFill>
              </a:defRPr>
            </a:lvl3pPr>
            <a:lvl4pPr>
              <a:defRPr sz="2000" b="1">
                <a:solidFill>
                  <a:schemeClr val="tx1">
                    <a:lumMod val="75000"/>
                    <a:lumOff val="25000"/>
                  </a:schemeClr>
                </a:solidFill>
              </a:defRPr>
            </a:lvl4pPr>
            <a:lvl5pPr>
              <a:defRPr sz="2000" b="1">
                <a:solidFill>
                  <a:schemeClr val="tx1">
                    <a:lumMod val="75000"/>
                    <a:lumOff val="25000"/>
                  </a:schemeClr>
                </a:solidFill>
              </a:defRPr>
            </a:lvl5pPr>
          </a:lstStyle>
          <a:p>
            <a:pPr lvl="0"/>
            <a:r>
              <a:rPr kumimoji="1" lang="ja-JP" altLang="en-US" dirty="0"/>
              <a:t>マスター テキストの書式設定</a:t>
            </a:r>
          </a:p>
        </p:txBody>
      </p:sp>
      <p:sp>
        <p:nvSpPr>
          <p:cNvPr id="6" name="テキスト プレースホルダー 5">
            <a:extLst>
              <a:ext uri="{FF2B5EF4-FFF2-40B4-BE49-F238E27FC236}">
                <a16:creationId xmlns:a16="http://schemas.microsoft.com/office/drawing/2014/main" id="{9E8C83F0-93B8-B952-9946-9FCAF5711E0B}"/>
              </a:ext>
            </a:extLst>
          </p:cNvPr>
          <p:cNvSpPr>
            <a:spLocks noGrp="1"/>
          </p:cNvSpPr>
          <p:nvPr>
            <p:ph type="body" sz="quarter" idx="11"/>
          </p:nvPr>
        </p:nvSpPr>
        <p:spPr>
          <a:xfrm>
            <a:off x="496888" y="1089598"/>
            <a:ext cx="8912225" cy="1644650"/>
          </a:xfrm>
        </p:spPr>
        <p:txBody>
          <a:bodyPr>
            <a:normAutofit/>
          </a:bodyPr>
          <a:lstStyle>
            <a:lvl1pPr>
              <a:defRPr sz="1400">
                <a:solidFill>
                  <a:schemeClr val="tx1">
                    <a:lumMod val="75000"/>
                    <a:lumOff val="25000"/>
                  </a:schemeClr>
                </a:solidFill>
              </a:defRPr>
            </a:lvl1pPr>
            <a:lvl2pPr>
              <a:defRPr sz="1400">
                <a:solidFill>
                  <a:schemeClr val="tx1">
                    <a:lumMod val="75000"/>
                    <a:lumOff val="25000"/>
                  </a:schemeClr>
                </a:solidFill>
              </a:defRPr>
            </a:lvl2pPr>
            <a:lvl3pPr>
              <a:defRPr sz="14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712061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40"/>
            <a:ext cx="8915401" cy="1143000"/>
          </a:xfrm>
          <a:prstGeom prst="rect">
            <a:avLst/>
          </a:prstGeom>
        </p:spPr>
        <p:txBody>
          <a:bodyPr vert="horz" lIns="96058" tIns="48029" rIns="96058" bIns="48029"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95300" y="1600203"/>
            <a:ext cx="8915401" cy="4525963"/>
          </a:xfrm>
          <a:prstGeom prst="rect">
            <a:avLst/>
          </a:prstGeom>
        </p:spPr>
        <p:txBody>
          <a:bodyPr vert="horz" lIns="96058" tIns="48029" rIns="96058" bIns="48029"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6058" tIns="48029" rIns="96058" bIns="48029" rtlCol="0" anchor="ctr"/>
          <a:lstStyle>
            <a:lvl1pPr algn="l">
              <a:defRPr sz="1179">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384550" y="6356351"/>
            <a:ext cx="3136901" cy="365125"/>
          </a:xfrm>
          <a:prstGeom prst="rect">
            <a:avLst/>
          </a:prstGeom>
        </p:spPr>
        <p:txBody>
          <a:bodyPr vert="horz" lIns="96058" tIns="48029" rIns="96058" bIns="48029" rtlCol="0" anchor="ctr"/>
          <a:lstStyle>
            <a:lvl1pPr algn="ctr">
              <a:defRPr sz="1179">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7099301" y="6356351"/>
            <a:ext cx="2311400" cy="365125"/>
          </a:xfrm>
          <a:prstGeom prst="rect">
            <a:avLst/>
          </a:prstGeom>
        </p:spPr>
        <p:txBody>
          <a:bodyPr vert="horz" lIns="96058" tIns="48029" rIns="96058" bIns="48029" rtlCol="0" anchor="ctr"/>
          <a:lstStyle>
            <a:lvl1pPr algn="r">
              <a:defRPr sz="1179">
                <a:solidFill>
                  <a:schemeClr val="tx1">
                    <a:tint val="75000"/>
                  </a:schemeClr>
                </a:solidFill>
              </a:defRPr>
            </a:lvl1pPr>
          </a:lstStyle>
          <a:p>
            <a:fld id="{A68047F7-9AF9-6C4F-A8BE-056EFB38D83D}" type="slidenum">
              <a:rPr kumimoji="1" lang="ja-JP" altLang="en-US" smtClean="0"/>
              <a:t>‹#›</a:t>
            </a:fld>
            <a:endParaRPr kumimoji="1" lang="ja-JP" altLang="en-US" dirty="0"/>
          </a:p>
        </p:txBody>
      </p:sp>
    </p:spTree>
    <p:extLst>
      <p:ext uri="{BB962C8B-B14F-4D97-AF65-F5344CB8AC3E}">
        <p14:creationId xmlns:p14="http://schemas.microsoft.com/office/powerpoint/2010/main" val="2856650583"/>
      </p:ext>
    </p:extLst>
  </p:cSld>
  <p:clrMap bg1="lt1" tx1="dk1" bg2="lt2" tx2="dk2" accent1="accent1" accent2="accent2" accent3="accent3" accent4="accent4" accent5="accent5" accent6="accent6" hlink="hlink" folHlink="folHlink"/>
  <p:sldLayoutIdLst>
    <p:sldLayoutId id="2147483650" r:id="rId1"/>
    <p:sldLayoutId id="2147483666" r:id="rId2"/>
  </p:sldLayoutIdLst>
  <p:hf hdr="0" ftr="0" dt="0"/>
  <p:txStyles>
    <p:titleStyle>
      <a:lvl1pPr algn="ctr" defTabSz="435526" rtl="0" eaLnBrk="1" latinLnBrk="0" hangingPunct="1">
        <a:spcBef>
          <a:spcPct val="0"/>
        </a:spcBef>
        <a:buNone/>
        <a:defRPr kumimoji="1" sz="4171" b="1" i="0" kern="1200">
          <a:solidFill>
            <a:schemeClr val="tx1"/>
          </a:solidFill>
          <a:latin typeface="メイリオ"/>
          <a:ea typeface="メイリオ"/>
          <a:cs typeface="メイリオ"/>
        </a:defRPr>
      </a:lvl1pPr>
    </p:titleStyle>
    <p:bodyStyle>
      <a:lvl1pPr marL="326644" indent="-326644" algn="l" defTabSz="435526" rtl="0" eaLnBrk="1" latinLnBrk="0" hangingPunct="1">
        <a:spcBef>
          <a:spcPct val="20000"/>
        </a:spcBef>
        <a:buFont typeface="Arial"/>
        <a:buChar char="•"/>
        <a:defRPr kumimoji="1" sz="2267" b="0" kern="1200">
          <a:solidFill>
            <a:schemeClr val="tx1"/>
          </a:solidFill>
          <a:latin typeface="メイリオ"/>
          <a:ea typeface="メイリオ"/>
          <a:cs typeface="メイリオ"/>
        </a:defRPr>
      </a:lvl1pPr>
      <a:lvl2pPr marL="707729" indent="-272203" algn="l" defTabSz="435526" rtl="0" eaLnBrk="1" latinLnBrk="0" hangingPunct="1">
        <a:spcBef>
          <a:spcPct val="20000"/>
        </a:spcBef>
        <a:buFont typeface="Arial"/>
        <a:buChar char="–"/>
        <a:defRPr kumimoji="1" sz="2630" kern="1200">
          <a:solidFill>
            <a:schemeClr val="tx1"/>
          </a:solidFill>
          <a:latin typeface="メイリオ"/>
          <a:ea typeface="メイリオ"/>
          <a:cs typeface="メイリオ"/>
        </a:defRPr>
      </a:lvl2pPr>
      <a:lvl3pPr marL="1088815" indent="-217763" algn="l" defTabSz="435526" rtl="0" eaLnBrk="1" latinLnBrk="0" hangingPunct="1">
        <a:spcBef>
          <a:spcPct val="20000"/>
        </a:spcBef>
        <a:buFont typeface="Arial"/>
        <a:buChar char="•"/>
        <a:defRPr kumimoji="1" sz="2267" kern="1200">
          <a:solidFill>
            <a:schemeClr val="tx1"/>
          </a:solidFill>
          <a:latin typeface="メイリオ"/>
          <a:ea typeface="メイリオ"/>
          <a:cs typeface="+mn-cs"/>
        </a:defRPr>
      </a:lvl3pPr>
      <a:lvl4pPr marL="1524340" indent="-217763" algn="l" defTabSz="435526" rtl="0" eaLnBrk="1" latinLnBrk="0" hangingPunct="1">
        <a:spcBef>
          <a:spcPct val="20000"/>
        </a:spcBef>
        <a:buFont typeface="Arial"/>
        <a:buChar char="–"/>
        <a:defRPr kumimoji="1" sz="1904" kern="1200">
          <a:solidFill>
            <a:schemeClr val="tx1"/>
          </a:solidFill>
          <a:latin typeface="+mn-lt"/>
          <a:ea typeface="+mn-ea"/>
          <a:cs typeface="+mn-cs"/>
        </a:defRPr>
      </a:lvl4pPr>
      <a:lvl5pPr marL="1959866" indent="-217763" algn="l" defTabSz="435526" rtl="0" eaLnBrk="1" latinLnBrk="0" hangingPunct="1">
        <a:spcBef>
          <a:spcPct val="20000"/>
        </a:spcBef>
        <a:buFont typeface="Arial"/>
        <a:buChar char="»"/>
        <a:defRPr kumimoji="1" sz="1542" kern="1200">
          <a:solidFill>
            <a:schemeClr val="tx1"/>
          </a:solidFill>
          <a:latin typeface="+mn-lt"/>
          <a:ea typeface="+mn-ea"/>
          <a:cs typeface="+mn-cs"/>
        </a:defRPr>
      </a:lvl5pPr>
      <a:lvl6pPr marL="2395391" indent="-217763" algn="l" defTabSz="435526" rtl="0" eaLnBrk="1" latinLnBrk="0" hangingPunct="1">
        <a:spcBef>
          <a:spcPct val="20000"/>
        </a:spcBef>
        <a:buFont typeface="Arial"/>
        <a:buChar char="•"/>
        <a:defRPr kumimoji="1" sz="1904" kern="1200">
          <a:solidFill>
            <a:schemeClr val="tx1"/>
          </a:solidFill>
          <a:latin typeface="+mn-lt"/>
          <a:ea typeface="+mn-ea"/>
          <a:cs typeface="+mn-cs"/>
        </a:defRPr>
      </a:lvl6pPr>
      <a:lvl7pPr marL="2830917" indent="-217763" algn="l" defTabSz="435526" rtl="0" eaLnBrk="1" latinLnBrk="0" hangingPunct="1">
        <a:spcBef>
          <a:spcPct val="20000"/>
        </a:spcBef>
        <a:buFont typeface="Arial"/>
        <a:buChar char="•"/>
        <a:defRPr kumimoji="1" sz="1904" kern="1200">
          <a:solidFill>
            <a:schemeClr val="tx1"/>
          </a:solidFill>
          <a:latin typeface="+mn-lt"/>
          <a:ea typeface="+mn-ea"/>
          <a:cs typeface="+mn-cs"/>
        </a:defRPr>
      </a:lvl7pPr>
      <a:lvl8pPr marL="3266443" indent="-217763" algn="l" defTabSz="435526" rtl="0" eaLnBrk="1" latinLnBrk="0" hangingPunct="1">
        <a:spcBef>
          <a:spcPct val="20000"/>
        </a:spcBef>
        <a:buFont typeface="Arial"/>
        <a:buChar char="•"/>
        <a:defRPr kumimoji="1" sz="1904" kern="1200">
          <a:solidFill>
            <a:schemeClr val="tx1"/>
          </a:solidFill>
          <a:latin typeface="+mn-lt"/>
          <a:ea typeface="+mn-ea"/>
          <a:cs typeface="+mn-cs"/>
        </a:defRPr>
      </a:lvl8pPr>
      <a:lvl9pPr marL="3701968" indent="-217763" algn="l" defTabSz="435526" rtl="0" eaLnBrk="1" latinLnBrk="0" hangingPunct="1">
        <a:spcBef>
          <a:spcPct val="20000"/>
        </a:spcBef>
        <a:buFont typeface="Arial"/>
        <a:buChar char="•"/>
        <a:defRPr kumimoji="1" sz="1904" kern="1200">
          <a:solidFill>
            <a:schemeClr val="tx1"/>
          </a:solidFill>
          <a:latin typeface="+mn-lt"/>
          <a:ea typeface="+mn-ea"/>
          <a:cs typeface="+mn-cs"/>
        </a:defRPr>
      </a:lvl9pPr>
    </p:bodyStyle>
    <p:otherStyle>
      <a:defPPr>
        <a:defRPr lang="ja-JP"/>
      </a:defPPr>
      <a:lvl1pPr marL="0" algn="l" defTabSz="435526" rtl="0" eaLnBrk="1" latinLnBrk="0" hangingPunct="1">
        <a:defRPr kumimoji="1" sz="1723" kern="1200">
          <a:solidFill>
            <a:schemeClr val="tx1"/>
          </a:solidFill>
          <a:latin typeface="+mn-lt"/>
          <a:ea typeface="+mn-ea"/>
          <a:cs typeface="+mn-cs"/>
        </a:defRPr>
      </a:lvl1pPr>
      <a:lvl2pPr marL="435526" algn="l" defTabSz="435526" rtl="0" eaLnBrk="1" latinLnBrk="0" hangingPunct="1">
        <a:defRPr kumimoji="1" sz="1723" kern="1200">
          <a:solidFill>
            <a:schemeClr val="tx1"/>
          </a:solidFill>
          <a:latin typeface="+mn-lt"/>
          <a:ea typeface="+mn-ea"/>
          <a:cs typeface="+mn-cs"/>
        </a:defRPr>
      </a:lvl2pPr>
      <a:lvl3pPr marL="871051" algn="l" defTabSz="435526" rtl="0" eaLnBrk="1" latinLnBrk="0" hangingPunct="1">
        <a:defRPr kumimoji="1" sz="1723" kern="1200">
          <a:solidFill>
            <a:schemeClr val="tx1"/>
          </a:solidFill>
          <a:latin typeface="+mn-lt"/>
          <a:ea typeface="+mn-ea"/>
          <a:cs typeface="+mn-cs"/>
        </a:defRPr>
      </a:lvl3pPr>
      <a:lvl4pPr marL="1306577" algn="l" defTabSz="435526" rtl="0" eaLnBrk="1" latinLnBrk="0" hangingPunct="1">
        <a:defRPr kumimoji="1" sz="1723" kern="1200">
          <a:solidFill>
            <a:schemeClr val="tx1"/>
          </a:solidFill>
          <a:latin typeface="+mn-lt"/>
          <a:ea typeface="+mn-ea"/>
          <a:cs typeface="+mn-cs"/>
        </a:defRPr>
      </a:lvl4pPr>
      <a:lvl5pPr marL="1742102" algn="l" defTabSz="435526" rtl="0" eaLnBrk="1" latinLnBrk="0" hangingPunct="1">
        <a:defRPr kumimoji="1" sz="1723" kern="1200">
          <a:solidFill>
            <a:schemeClr val="tx1"/>
          </a:solidFill>
          <a:latin typeface="+mn-lt"/>
          <a:ea typeface="+mn-ea"/>
          <a:cs typeface="+mn-cs"/>
        </a:defRPr>
      </a:lvl5pPr>
      <a:lvl6pPr marL="2177629" algn="l" defTabSz="435526" rtl="0" eaLnBrk="1" latinLnBrk="0" hangingPunct="1">
        <a:defRPr kumimoji="1" sz="1723" kern="1200">
          <a:solidFill>
            <a:schemeClr val="tx1"/>
          </a:solidFill>
          <a:latin typeface="+mn-lt"/>
          <a:ea typeface="+mn-ea"/>
          <a:cs typeface="+mn-cs"/>
        </a:defRPr>
      </a:lvl6pPr>
      <a:lvl7pPr marL="2613155" algn="l" defTabSz="435526" rtl="0" eaLnBrk="1" latinLnBrk="0" hangingPunct="1">
        <a:defRPr kumimoji="1" sz="1723" kern="1200">
          <a:solidFill>
            <a:schemeClr val="tx1"/>
          </a:solidFill>
          <a:latin typeface="+mn-lt"/>
          <a:ea typeface="+mn-ea"/>
          <a:cs typeface="+mn-cs"/>
        </a:defRPr>
      </a:lvl7pPr>
      <a:lvl8pPr marL="3048680" algn="l" defTabSz="435526" rtl="0" eaLnBrk="1" latinLnBrk="0" hangingPunct="1">
        <a:defRPr kumimoji="1" sz="1723" kern="1200">
          <a:solidFill>
            <a:schemeClr val="tx1"/>
          </a:solidFill>
          <a:latin typeface="+mn-lt"/>
          <a:ea typeface="+mn-ea"/>
          <a:cs typeface="+mn-cs"/>
        </a:defRPr>
      </a:lvl8pPr>
      <a:lvl9pPr marL="3484206" algn="l" defTabSz="435526" rtl="0" eaLnBrk="1" latinLnBrk="0" hangingPunct="1">
        <a:defRPr kumimoji="1" sz="17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1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chart" Target="../charts/chart25.xml"/></Relationships>
</file>

<file path=ppt/slides/_rels/slide1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29.xml"/><Relationship Id="rId4" Type="http://schemas.openxmlformats.org/officeDocument/2006/relationships/chart" Target="../charts/chart28.xml"/></Relationships>
</file>

<file path=ppt/slides/_rels/slide1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2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2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C019D4C-238C-488E-B8AB-B93E29D55AD6}"/>
              </a:ext>
            </a:extLst>
          </p:cNvPr>
          <p:cNvSpPr txBox="1"/>
          <p:nvPr/>
        </p:nvSpPr>
        <p:spPr>
          <a:xfrm>
            <a:off x="788189" y="2772787"/>
            <a:ext cx="8329623" cy="981919"/>
          </a:xfrm>
          <a:prstGeom prst="rect">
            <a:avLst/>
          </a:prstGeom>
          <a:noFill/>
        </p:spPr>
        <p:txBody>
          <a:bodyPr wrap="square" lIns="87105" tIns="43553" rIns="87105" bIns="43553" rtlCol="0">
            <a:spAutoFit/>
          </a:bodyPr>
          <a:lstStyle/>
          <a:p>
            <a:pPr algn="ctr"/>
            <a:r>
              <a:rPr lang="ja-JP" altLang="en-US" sz="3809" b="1" noProof="0" dirty="0">
                <a:solidFill>
                  <a:srgbClr val="4D4D4E"/>
                </a:solidFill>
                <a:latin typeface="メイリオ" panose="020B0604030504040204" pitchFamily="50" charset="-128"/>
                <a:ea typeface="メイリオ" panose="020B0604030504040204" pitchFamily="50" charset="-128"/>
              </a:rPr>
              <a:t>こんにゃく市場の海外動向</a:t>
            </a:r>
            <a:endParaRPr lang="en-US" altLang="ja-JP" sz="3809" b="1" noProof="0" dirty="0">
              <a:solidFill>
                <a:srgbClr val="4D4D4E"/>
              </a:solidFill>
              <a:latin typeface="メイリオ" panose="020B0604030504040204" pitchFamily="50" charset="-128"/>
              <a:ea typeface="メイリオ" panose="020B0604030504040204" pitchFamily="50" charset="-128"/>
            </a:endParaRPr>
          </a:p>
          <a:p>
            <a:pPr algn="ctr"/>
            <a:r>
              <a:rPr lang="ja-JP" altLang="en-US" sz="2000" b="1" dirty="0">
                <a:solidFill>
                  <a:srgbClr val="4D4D4E"/>
                </a:solidFill>
                <a:latin typeface="メイリオ" panose="020B0604030504040204" pitchFamily="50" charset="-128"/>
              </a:rPr>
              <a:t>～海外でのこんにゃくの食べ方を学ぶ。チャンスはどこに？～</a:t>
            </a:r>
            <a:endParaRPr lang="ja-JP" sz="3809" b="1" noProof="0" dirty="0">
              <a:solidFill>
                <a:srgbClr val="4D4D4E"/>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66CDF38D-FA27-4E4B-B663-BC445B1E0C30}"/>
              </a:ext>
            </a:extLst>
          </p:cNvPr>
          <p:cNvSpPr/>
          <p:nvPr/>
        </p:nvSpPr>
        <p:spPr>
          <a:xfrm>
            <a:off x="2408937" y="4658345"/>
            <a:ext cx="5076291" cy="841433"/>
          </a:xfrm>
          <a:prstGeom prst="rect">
            <a:avLst/>
          </a:prstGeom>
        </p:spPr>
        <p:txBody>
          <a:bodyPr wrap="none" lIns="87105" tIns="43553" rIns="87105" bIns="43553">
            <a:spAutoFit/>
          </a:bodyPr>
          <a:lstStyle/>
          <a:p>
            <a:pPr algn="ctr"/>
            <a:r>
              <a:rPr lang="ja-JP" sz="1632" noProof="0" dirty="0">
                <a:solidFill>
                  <a:srgbClr val="4D4D4D"/>
                </a:solidFill>
                <a:latin typeface="メイリオ" panose="020B0604030504040204" pitchFamily="50" charset="-128"/>
                <a:ea typeface="メイリオ" panose="020B0604030504040204" pitchFamily="50" charset="-128"/>
              </a:rPr>
              <a:t>株式会社 矢野経済研究所</a:t>
            </a:r>
          </a:p>
          <a:p>
            <a:pPr algn="ctr"/>
            <a:r>
              <a:rPr lang="ja-JP" sz="1632" noProof="0" dirty="0">
                <a:solidFill>
                  <a:srgbClr val="4D4D4D"/>
                </a:solidFill>
                <a:latin typeface="メイリオ" panose="020B0604030504040204" pitchFamily="50" charset="-128"/>
                <a:ea typeface="メイリオ" panose="020B0604030504040204" pitchFamily="50" charset="-128"/>
              </a:rPr>
              <a:t>フード＆ライフサイエンスユニット フードグループ</a:t>
            </a:r>
          </a:p>
          <a:p>
            <a:pPr algn="ctr"/>
            <a:r>
              <a:rPr lang="ja-JP" sz="1632" noProof="0" dirty="0">
                <a:solidFill>
                  <a:srgbClr val="4D4D4D"/>
                </a:solidFill>
                <a:latin typeface="メイリオ" panose="020B0604030504040204" pitchFamily="50" charset="-128"/>
                <a:ea typeface="メイリオ" panose="020B0604030504040204" pitchFamily="50" charset="-128"/>
              </a:rPr>
              <a:t>大篭 麻奈</a:t>
            </a:r>
          </a:p>
        </p:txBody>
      </p:sp>
      <p:sp>
        <p:nvSpPr>
          <p:cNvPr id="3" name="テキスト ボックス 2">
            <a:extLst>
              <a:ext uri="{FF2B5EF4-FFF2-40B4-BE49-F238E27FC236}">
                <a16:creationId xmlns:a16="http://schemas.microsoft.com/office/drawing/2014/main" id="{A301E462-1A4C-2F25-EA08-C035BCCFF8C3}"/>
              </a:ext>
            </a:extLst>
          </p:cNvPr>
          <p:cNvSpPr txBox="1"/>
          <p:nvPr/>
        </p:nvSpPr>
        <p:spPr>
          <a:xfrm>
            <a:off x="432880" y="729103"/>
            <a:ext cx="4951378" cy="360868"/>
          </a:xfrm>
          <a:prstGeom prst="rect">
            <a:avLst/>
          </a:prstGeom>
          <a:noFill/>
        </p:spPr>
        <p:txBody>
          <a:bodyPr wrap="square">
            <a:spAutoFit/>
          </a:bodyPr>
          <a:lstStyle/>
          <a:p>
            <a:r>
              <a:rPr lang="ja-JP" altLang="en-US" dirty="0"/>
              <a:t>第3回 全国こんにゃくサミット</a:t>
            </a:r>
          </a:p>
        </p:txBody>
      </p:sp>
    </p:spTree>
    <p:extLst>
      <p:ext uri="{BB962C8B-B14F-4D97-AF65-F5344CB8AC3E}">
        <p14:creationId xmlns:p14="http://schemas.microsoft.com/office/powerpoint/2010/main" val="2952840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E84E4-59AE-A596-979C-5D3E1C9F4BD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3900749-CD6C-D054-891B-3B34A20923ED}"/>
              </a:ext>
            </a:extLst>
          </p:cNvPr>
          <p:cNvSpPr>
            <a:spLocks noGrp="1"/>
          </p:cNvSpPr>
          <p:nvPr>
            <p:ph type="sldNum" sz="quarter" idx="4"/>
          </p:nvPr>
        </p:nvSpPr>
        <p:spPr/>
        <p:txBody>
          <a:bodyPr/>
          <a:lstStyle/>
          <a:p>
            <a:fld id="{A68047F7-9AF9-6C4F-A8BE-056EFB38D83D}" type="slidenum">
              <a:rPr lang="ja-JP" altLang="en-US" smtClean="0"/>
              <a:pPr/>
              <a:t>10</a:t>
            </a:fld>
            <a:endParaRPr lang="ja-JP" altLang="en-US" dirty="0"/>
          </a:p>
        </p:txBody>
      </p:sp>
      <p:sp>
        <p:nvSpPr>
          <p:cNvPr id="3" name="テキスト プレースホルダー 2">
            <a:extLst>
              <a:ext uri="{FF2B5EF4-FFF2-40B4-BE49-F238E27FC236}">
                <a16:creationId xmlns:a16="http://schemas.microsoft.com/office/drawing/2014/main" id="{3AA19AE7-B4B2-5170-F164-1BAB497E7CF6}"/>
              </a:ext>
            </a:extLst>
          </p:cNvPr>
          <p:cNvSpPr>
            <a:spLocks noGrp="1"/>
          </p:cNvSpPr>
          <p:nvPr>
            <p:ph type="body" sz="quarter" idx="10"/>
          </p:nvPr>
        </p:nvSpPr>
        <p:spPr/>
        <p:txBody>
          <a:bodyPr/>
          <a:lstStyle/>
          <a:p>
            <a:r>
              <a:rPr kumimoji="1" lang="ja-JP" altLang="en-US" dirty="0"/>
              <a:t>各こんにゃくの購入頻度（フランス）</a:t>
            </a:r>
          </a:p>
        </p:txBody>
      </p:sp>
      <p:sp>
        <p:nvSpPr>
          <p:cNvPr id="4" name="テキスト プレースホルダー 3">
            <a:extLst>
              <a:ext uri="{FF2B5EF4-FFF2-40B4-BE49-F238E27FC236}">
                <a16:creationId xmlns:a16="http://schemas.microsoft.com/office/drawing/2014/main" id="{35F0446D-D5DB-3C2E-7678-B0D97C1AA056}"/>
              </a:ext>
            </a:extLst>
          </p:cNvPr>
          <p:cNvSpPr>
            <a:spLocks noGrp="1"/>
          </p:cNvSpPr>
          <p:nvPr>
            <p:ph type="body" sz="quarter" idx="11"/>
          </p:nvPr>
        </p:nvSpPr>
        <p:spPr>
          <a:xfrm>
            <a:off x="496888" y="1089598"/>
            <a:ext cx="9065852" cy="1036914"/>
          </a:xfrm>
        </p:spPr>
        <p:txBody>
          <a:bodyPr/>
          <a:lstStyle/>
          <a:p>
            <a:r>
              <a:rPr lang="ja-JP" altLang="en-US" dirty="0"/>
              <a:t>フランス</a:t>
            </a:r>
            <a:r>
              <a:rPr kumimoji="1" lang="ja-JP" altLang="en-US" dirty="0"/>
              <a:t>でも「月に</a:t>
            </a:r>
            <a:r>
              <a:rPr kumimoji="1" lang="en-US" altLang="ja-JP" dirty="0"/>
              <a:t>1</a:t>
            </a:r>
            <a:r>
              <a:rPr kumimoji="1" lang="ja-JP" altLang="en-US" dirty="0"/>
              <a:t>回程度、またはそれ以上」の比率が最も高かったのは</a:t>
            </a:r>
            <a:r>
              <a:rPr lang="ja-JP" altLang="en-US" dirty="0"/>
              <a:t>板こんにゃくで、</a:t>
            </a:r>
            <a:r>
              <a:rPr kumimoji="1" lang="en-US" altLang="ja-JP" dirty="0"/>
              <a:t>45.3</a:t>
            </a:r>
            <a:r>
              <a:rPr lang="ja-JP" altLang="en-US" dirty="0"/>
              <a:t>％</a:t>
            </a:r>
            <a:r>
              <a:rPr kumimoji="1" lang="ja-JP" altLang="en-US" dirty="0"/>
              <a:t>だった。</a:t>
            </a:r>
            <a:endParaRPr kumimoji="1" lang="en-US" altLang="ja-JP" dirty="0"/>
          </a:p>
          <a:p>
            <a:r>
              <a:rPr kumimoji="1" lang="ja-JP" altLang="en-US" dirty="0"/>
              <a:t>板こんにゃくは、喫食経験者は少ないものの、喫食者におけるリピート率は比較的高いとみられる。</a:t>
            </a:r>
            <a:endParaRPr kumimoji="1" lang="en-US" altLang="ja-JP" dirty="0"/>
          </a:p>
        </p:txBody>
      </p:sp>
      <p:graphicFrame>
        <p:nvGraphicFramePr>
          <p:cNvPr id="5" name="グラフ 4">
            <a:extLst>
              <a:ext uri="{FF2B5EF4-FFF2-40B4-BE49-F238E27FC236}">
                <a16:creationId xmlns:a16="http://schemas.microsoft.com/office/drawing/2014/main" id="{4A646B62-6F1D-070D-7919-864B0397B070}"/>
              </a:ext>
            </a:extLst>
          </p:cNvPr>
          <p:cNvGraphicFramePr/>
          <p:nvPr>
            <p:extLst>
              <p:ext uri="{D42A27DB-BD31-4B8C-83A1-F6EECF244321}">
                <p14:modId xmlns:p14="http://schemas.microsoft.com/office/powerpoint/2010/main" val="3034240592"/>
              </p:ext>
            </p:extLst>
          </p:nvPr>
        </p:nvGraphicFramePr>
        <p:xfrm>
          <a:off x="420074" y="2046898"/>
          <a:ext cx="9065852" cy="4338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264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743893C-9498-2700-7E4E-1B1EED331B72}"/>
              </a:ext>
            </a:extLst>
          </p:cNvPr>
          <p:cNvSpPr>
            <a:spLocks noGrp="1"/>
          </p:cNvSpPr>
          <p:nvPr>
            <p:ph type="sldNum" sz="quarter" idx="4"/>
          </p:nvPr>
        </p:nvSpPr>
        <p:spPr/>
        <p:txBody>
          <a:bodyPr/>
          <a:lstStyle/>
          <a:p>
            <a:fld id="{A68047F7-9AF9-6C4F-A8BE-056EFB38D83D}" type="slidenum">
              <a:rPr lang="ja-JP" altLang="en-US" smtClean="0"/>
              <a:pPr/>
              <a:t>11</a:t>
            </a:fld>
            <a:endParaRPr lang="ja-JP" altLang="en-US" dirty="0"/>
          </a:p>
        </p:txBody>
      </p:sp>
      <p:sp>
        <p:nvSpPr>
          <p:cNvPr id="3" name="テキスト プレースホルダー 2">
            <a:extLst>
              <a:ext uri="{FF2B5EF4-FFF2-40B4-BE49-F238E27FC236}">
                <a16:creationId xmlns:a16="http://schemas.microsoft.com/office/drawing/2014/main" id="{485F64F6-D8FC-DAE1-1461-DB3B453F1B6F}"/>
              </a:ext>
            </a:extLst>
          </p:cNvPr>
          <p:cNvSpPr>
            <a:spLocks noGrp="1"/>
          </p:cNvSpPr>
          <p:nvPr>
            <p:ph type="body" sz="quarter" idx="10"/>
          </p:nvPr>
        </p:nvSpPr>
        <p:spPr/>
        <p:txBody>
          <a:bodyPr/>
          <a:lstStyle/>
          <a:p>
            <a:r>
              <a:rPr kumimoji="1" lang="ja-JP" altLang="en-US" dirty="0"/>
              <a:t>こんにゃくの喫食方法　～板こんにゃく～</a:t>
            </a:r>
          </a:p>
        </p:txBody>
      </p:sp>
      <p:sp>
        <p:nvSpPr>
          <p:cNvPr id="4" name="テキスト プレースホルダー 3">
            <a:extLst>
              <a:ext uri="{FF2B5EF4-FFF2-40B4-BE49-F238E27FC236}">
                <a16:creationId xmlns:a16="http://schemas.microsoft.com/office/drawing/2014/main" id="{7C756828-CFB9-3A0B-BCF5-AF8EB5747DA2}"/>
              </a:ext>
            </a:extLst>
          </p:cNvPr>
          <p:cNvSpPr>
            <a:spLocks noGrp="1"/>
          </p:cNvSpPr>
          <p:nvPr>
            <p:ph type="body" sz="quarter" idx="11"/>
          </p:nvPr>
        </p:nvSpPr>
        <p:spPr>
          <a:xfrm>
            <a:off x="496888" y="1089598"/>
            <a:ext cx="8912225" cy="1017982"/>
          </a:xfrm>
        </p:spPr>
        <p:txBody>
          <a:bodyPr/>
          <a:lstStyle/>
          <a:p>
            <a:r>
              <a:rPr kumimoji="1" lang="ja-JP" altLang="en-US" dirty="0"/>
              <a:t>アメリカ、フランスともに、「ドレッシングなどをかけてそのまま食べる」の比率が最も高かった。</a:t>
            </a:r>
            <a:endParaRPr kumimoji="1" lang="en-US" altLang="ja-JP" dirty="0"/>
          </a:p>
          <a:p>
            <a:r>
              <a:rPr lang="ja-JP" altLang="en-US" dirty="0"/>
              <a:t>アメリカは</a:t>
            </a:r>
            <a:r>
              <a:rPr lang="en-US" altLang="ja-JP" dirty="0"/>
              <a:t>2</a:t>
            </a:r>
            <a:r>
              <a:rPr lang="ja-JP" altLang="en-US" dirty="0"/>
              <a:t>位が「炒めて食べる」、フランスは「煮込み料理で食べる」が</a:t>
            </a:r>
            <a:r>
              <a:rPr lang="en-US" altLang="ja-JP" dirty="0"/>
              <a:t>2</a:t>
            </a:r>
            <a:r>
              <a:rPr lang="ja-JP" altLang="en-US" dirty="0"/>
              <a:t>位になった。</a:t>
            </a:r>
            <a:endParaRPr kumimoji="1" lang="ja-JP" altLang="en-US" dirty="0"/>
          </a:p>
        </p:txBody>
      </p:sp>
      <p:graphicFrame>
        <p:nvGraphicFramePr>
          <p:cNvPr id="5" name="グラフ 4">
            <a:extLst>
              <a:ext uri="{FF2B5EF4-FFF2-40B4-BE49-F238E27FC236}">
                <a16:creationId xmlns:a16="http://schemas.microsoft.com/office/drawing/2014/main" id="{818F02C4-3CE9-6731-690D-CA62F238CECA}"/>
              </a:ext>
            </a:extLst>
          </p:cNvPr>
          <p:cNvGraphicFramePr/>
          <p:nvPr>
            <p:extLst>
              <p:ext uri="{D42A27DB-BD31-4B8C-83A1-F6EECF244321}">
                <p14:modId xmlns:p14="http://schemas.microsoft.com/office/powerpoint/2010/main" val="1939368199"/>
              </p:ext>
            </p:extLst>
          </p:nvPr>
        </p:nvGraphicFramePr>
        <p:xfrm>
          <a:off x="211873" y="2107580"/>
          <a:ext cx="4618463" cy="39762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CC163C71-7394-AEFB-63F8-C4ED8ACCADF8}"/>
              </a:ext>
            </a:extLst>
          </p:cNvPr>
          <p:cNvGraphicFramePr/>
          <p:nvPr>
            <p:extLst>
              <p:ext uri="{D42A27DB-BD31-4B8C-83A1-F6EECF244321}">
                <p14:modId xmlns:p14="http://schemas.microsoft.com/office/powerpoint/2010/main" val="3888592751"/>
              </p:ext>
            </p:extLst>
          </p:nvPr>
        </p:nvGraphicFramePr>
        <p:xfrm>
          <a:off x="4982736" y="2107580"/>
          <a:ext cx="4618463" cy="39762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6891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901C2-0D28-C56C-E399-78ED3DFDF19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7DA39D2-87EF-C9C0-3748-5D3E318CF4A1}"/>
              </a:ext>
            </a:extLst>
          </p:cNvPr>
          <p:cNvSpPr>
            <a:spLocks noGrp="1"/>
          </p:cNvSpPr>
          <p:nvPr>
            <p:ph type="sldNum" sz="quarter" idx="4"/>
          </p:nvPr>
        </p:nvSpPr>
        <p:spPr/>
        <p:txBody>
          <a:bodyPr/>
          <a:lstStyle/>
          <a:p>
            <a:fld id="{A68047F7-9AF9-6C4F-A8BE-056EFB38D83D}" type="slidenum">
              <a:rPr lang="ja-JP" altLang="en-US" smtClean="0"/>
              <a:pPr/>
              <a:t>12</a:t>
            </a:fld>
            <a:endParaRPr lang="ja-JP" altLang="en-US" dirty="0"/>
          </a:p>
        </p:txBody>
      </p:sp>
      <p:sp>
        <p:nvSpPr>
          <p:cNvPr id="3" name="テキスト プレースホルダー 2">
            <a:extLst>
              <a:ext uri="{FF2B5EF4-FFF2-40B4-BE49-F238E27FC236}">
                <a16:creationId xmlns:a16="http://schemas.microsoft.com/office/drawing/2014/main" id="{3C07006E-A200-37C3-2542-2669F5F2EA21}"/>
              </a:ext>
            </a:extLst>
          </p:cNvPr>
          <p:cNvSpPr>
            <a:spLocks noGrp="1"/>
          </p:cNvSpPr>
          <p:nvPr>
            <p:ph type="body" sz="quarter" idx="10"/>
          </p:nvPr>
        </p:nvSpPr>
        <p:spPr/>
        <p:txBody>
          <a:bodyPr/>
          <a:lstStyle/>
          <a:p>
            <a:r>
              <a:rPr kumimoji="1" lang="ja-JP" altLang="en-US" dirty="0"/>
              <a:t>こんにゃくの喫食方法　～糸こんにゃく（しらたき）～</a:t>
            </a:r>
          </a:p>
        </p:txBody>
      </p:sp>
      <p:sp>
        <p:nvSpPr>
          <p:cNvPr id="4" name="テキスト プレースホルダー 3">
            <a:extLst>
              <a:ext uri="{FF2B5EF4-FFF2-40B4-BE49-F238E27FC236}">
                <a16:creationId xmlns:a16="http://schemas.microsoft.com/office/drawing/2014/main" id="{FB0D4F6C-E3EF-3480-5774-450B9FEB84D4}"/>
              </a:ext>
            </a:extLst>
          </p:cNvPr>
          <p:cNvSpPr>
            <a:spLocks noGrp="1"/>
          </p:cNvSpPr>
          <p:nvPr>
            <p:ph type="body" sz="quarter" idx="11"/>
          </p:nvPr>
        </p:nvSpPr>
        <p:spPr>
          <a:xfrm>
            <a:off x="496888" y="1089598"/>
            <a:ext cx="8912225" cy="1017982"/>
          </a:xfrm>
        </p:spPr>
        <p:txBody>
          <a:bodyPr/>
          <a:lstStyle/>
          <a:p>
            <a:r>
              <a:rPr kumimoji="1" lang="ja-JP" altLang="en-US" dirty="0"/>
              <a:t>アメリカ、フランスともに、「炒めて食べる」の比率が最も高かった。</a:t>
            </a:r>
            <a:r>
              <a:rPr lang="ja-JP" altLang="en-US" dirty="0"/>
              <a:t>続いて、「煮込み料理で食べる」、「スパゲッティなどの麺類の代わりとして食べる」と続いた。</a:t>
            </a:r>
            <a:endParaRPr kumimoji="1" lang="ja-JP" altLang="en-US" dirty="0"/>
          </a:p>
        </p:txBody>
      </p:sp>
      <p:graphicFrame>
        <p:nvGraphicFramePr>
          <p:cNvPr id="5" name="グラフ 4">
            <a:extLst>
              <a:ext uri="{FF2B5EF4-FFF2-40B4-BE49-F238E27FC236}">
                <a16:creationId xmlns:a16="http://schemas.microsoft.com/office/drawing/2014/main" id="{46FB1012-CA8A-6C33-4190-7F1D6ABE7C05}"/>
              </a:ext>
            </a:extLst>
          </p:cNvPr>
          <p:cNvGraphicFramePr/>
          <p:nvPr>
            <p:extLst>
              <p:ext uri="{D42A27DB-BD31-4B8C-83A1-F6EECF244321}">
                <p14:modId xmlns:p14="http://schemas.microsoft.com/office/powerpoint/2010/main" val="2597311261"/>
              </p:ext>
            </p:extLst>
          </p:nvPr>
        </p:nvGraphicFramePr>
        <p:xfrm>
          <a:off x="211873" y="2107580"/>
          <a:ext cx="4618463" cy="39762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AD04EFB1-44DF-B2F6-56EC-A90580CA2136}"/>
              </a:ext>
            </a:extLst>
          </p:cNvPr>
          <p:cNvGraphicFramePr/>
          <p:nvPr>
            <p:extLst>
              <p:ext uri="{D42A27DB-BD31-4B8C-83A1-F6EECF244321}">
                <p14:modId xmlns:p14="http://schemas.microsoft.com/office/powerpoint/2010/main" val="1323935161"/>
              </p:ext>
            </p:extLst>
          </p:nvPr>
        </p:nvGraphicFramePr>
        <p:xfrm>
          <a:off x="4982736" y="2107580"/>
          <a:ext cx="4618463" cy="39762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473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F52F0-7CE7-32B2-4FFC-7E7CEDA749A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C74C1F1-253F-E896-F856-4F2E15EE9DD0}"/>
              </a:ext>
            </a:extLst>
          </p:cNvPr>
          <p:cNvSpPr>
            <a:spLocks noGrp="1"/>
          </p:cNvSpPr>
          <p:nvPr>
            <p:ph type="sldNum" sz="quarter" idx="4"/>
          </p:nvPr>
        </p:nvSpPr>
        <p:spPr/>
        <p:txBody>
          <a:bodyPr/>
          <a:lstStyle/>
          <a:p>
            <a:fld id="{A68047F7-9AF9-6C4F-A8BE-056EFB38D83D}" type="slidenum">
              <a:rPr lang="ja-JP" altLang="en-US" smtClean="0"/>
              <a:pPr/>
              <a:t>13</a:t>
            </a:fld>
            <a:endParaRPr lang="ja-JP" altLang="en-US" dirty="0"/>
          </a:p>
        </p:txBody>
      </p:sp>
      <p:sp>
        <p:nvSpPr>
          <p:cNvPr id="3" name="テキスト プレースホルダー 2">
            <a:extLst>
              <a:ext uri="{FF2B5EF4-FFF2-40B4-BE49-F238E27FC236}">
                <a16:creationId xmlns:a16="http://schemas.microsoft.com/office/drawing/2014/main" id="{A482FDAD-2CC1-3F3D-5C05-C313318900D7}"/>
              </a:ext>
            </a:extLst>
          </p:cNvPr>
          <p:cNvSpPr>
            <a:spLocks noGrp="1"/>
          </p:cNvSpPr>
          <p:nvPr>
            <p:ph type="body" sz="quarter" idx="10"/>
          </p:nvPr>
        </p:nvSpPr>
        <p:spPr/>
        <p:txBody>
          <a:bodyPr/>
          <a:lstStyle/>
          <a:p>
            <a:r>
              <a:rPr kumimoji="1" lang="ja-JP" altLang="en-US" dirty="0"/>
              <a:t>こんにゃくの喫食方法　～玉こんにゃく～</a:t>
            </a:r>
          </a:p>
        </p:txBody>
      </p:sp>
      <p:sp>
        <p:nvSpPr>
          <p:cNvPr id="4" name="テキスト プレースホルダー 3">
            <a:extLst>
              <a:ext uri="{FF2B5EF4-FFF2-40B4-BE49-F238E27FC236}">
                <a16:creationId xmlns:a16="http://schemas.microsoft.com/office/drawing/2014/main" id="{7D37EDCA-4272-5FF8-328D-DE14568811DC}"/>
              </a:ext>
            </a:extLst>
          </p:cNvPr>
          <p:cNvSpPr>
            <a:spLocks noGrp="1"/>
          </p:cNvSpPr>
          <p:nvPr>
            <p:ph type="body" sz="quarter" idx="11"/>
          </p:nvPr>
        </p:nvSpPr>
        <p:spPr>
          <a:xfrm>
            <a:off x="496888" y="1089598"/>
            <a:ext cx="8912225" cy="1017982"/>
          </a:xfrm>
        </p:spPr>
        <p:txBody>
          <a:bodyPr/>
          <a:lstStyle/>
          <a:p>
            <a:r>
              <a:rPr kumimoji="1" lang="ja-JP" altLang="en-US" dirty="0"/>
              <a:t>アメリカ、フランスともに、</a:t>
            </a:r>
            <a:r>
              <a:rPr lang="ja-JP" altLang="en-US" dirty="0"/>
              <a:t>「煮込み料理で食べる」が</a:t>
            </a:r>
            <a:r>
              <a:rPr lang="en-US" altLang="ja-JP" dirty="0"/>
              <a:t>1</a:t>
            </a:r>
            <a:r>
              <a:rPr lang="ja-JP" altLang="en-US" dirty="0"/>
              <a:t>位、「炒めて食べる」が</a:t>
            </a:r>
            <a:r>
              <a:rPr lang="en-US" altLang="ja-JP" dirty="0"/>
              <a:t>2</a:t>
            </a:r>
            <a:r>
              <a:rPr lang="ja-JP" altLang="en-US" dirty="0"/>
              <a:t>位となった。</a:t>
            </a:r>
            <a:endParaRPr lang="en-US" altLang="ja-JP" dirty="0"/>
          </a:p>
        </p:txBody>
      </p:sp>
      <p:graphicFrame>
        <p:nvGraphicFramePr>
          <p:cNvPr id="5" name="グラフ 4">
            <a:extLst>
              <a:ext uri="{FF2B5EF4-FFF2-40B4-BE49-F238E27FC236}">
                <a16:creationId xmlns:a16="http://schemas.microsoft.com/office/drawing/2014/main" id="{59D48DAC-39B8-AAE7-9C34-39DF39300587}"/>
              </a:ext>
            </a:extLst>
          </p:cNvPr>
          <p:cNvGraphicFramePr/>
          <p:nvPr>
            <p:extLst>
              <p:ext uri="{D42A27DB-BD31-4B8C-83A1-F6EECF244321}">
                <p14:modId xmlns:p14="http://schemas.microsoft.com/office/powerpoint/2010/main" val="385766022"/>
              </p:ext>
            </p:extLst>
          </p:nvPr>
        </p:nvGraphicFramePr>
        <p:xfrm>
          <a:off x="211873" y="2107580"/>
          <a:ext cx="4618463" cy="39762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57EB36EC-6FD8-42EE-EC82-DB98724F46BC}"/>
              </a:ext>
            </a:extLst>
          </p:cNvPr>
          <p:cNvGraphicFramePr/>
          <p:nvPr>
            <p:extLst>
              <p:ext uri="{D42A27DB-BD31-4B8C-83A1-F6EECF244321}">
                <p14:modId xmlns:p14="http://schemas.microsoft.com/office/powerpoint/2010/main" val="3908393047"/>
              </p:ext>
            </p:extLst>
          </p:nvPr>
        </p:nvGraphicFramePr>
        <p:xfrm>
          <a:off x="4982736" y="2107580"/>
          <a:ext cx="4618463" cy="39762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9560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DFAAA-E25E-3BF3-556C-1A67F1B4D4B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3C9DA7E-FEB7-83CA-879D-DA59826BFDA6}"/>
              </a:ext>
            </a:extLst>
          </p:cNvPr>
          <p:cNvSpPr>
            <a:spLocks noGrp="1"/>
          </p:cNvSpPr>
          <p:nvPr>
            <p:ph type="sldNum" sz="quarter" idx="4"/>
          </p:nvPr>
        </p:nvSpPr>
        <p:spPr/>
        <p:txBody>
          <a:bodyPr/>
          <a:lstStyle/>
          <a:p>
            <a:fld id="{A68047F7-9AF9-6C4F-A8BE-056EFB38D83D}" type="slidenum">
              <a:rPr lang="ja-JP" altLang="en-US" smtClean="0"/>
              <a:pPr/>
              <a:t>14</a:t>
            </a:fld>
            <a:endParaRPr lang="ja-JP" altLang="en-US" dirty="0"/>
          </a:p>
        </p:txBody>
      </p:sp>
      <p:sp>
        <p:nvSpPr>
          <p:cNvPr id="3" name="テキスト プレースホルダー 2">
            <a:extLst>
              <a:ext uri="{FF2B5EF4-FFF2-40B4-BE49-F238E27FC236}">
                <a16:creationId xmlns:a16="http://schemas.microsoft.com/office/drawing/2014/main" id="{76671EE0-8E62-B006-78E1-1D64AA2CD196}"/>
              </a:ext>
            </a:extLst>
          </p:cNvPr>
          <p:cNvSpPr>
            <a:spLocks noGrp="1"/>
          </p:cNvSpPr>
          <p:nvPr>
            <p:ph type="body" sz="quarter" idx="10"/>
          </p:nvPr>
        </p:nvSpPr>
        <p:spPr/>
        <p:txBody>
          <a:bodyPr/>
          <a:lstStyle/>
          <a:p>
            <a:r>
              <a:rPr kumimoji="1" lang="ja-JP" altLang="en-US" dirty="0"/>
              <a:t>こんにゃくの喫食方法　～こんにゃく麺～</a:t>
            </a:r>
          </a:p>
        </p:txBody>
      </p:sp>
      <p:sp>
        <p:nvSpPr>
          <p:cNvPr id="4" name="テキスト プレースホルダー 3">
            <a:extLst>
              <a:ext uri="{FF2B5EF4-FFF2-40B4-BE49-F238E27FC236}">
                <a16:creationId xmlns:a16="http://schemas.microsoft.com/office/drawing/2014/main" id="{ABE9D91D-1F61-F68F-9734-92A096FA7853}"/>
              </a:ext>
            </a:extLst>
          </p:cNvPr>
          <p:cNvSpPr>
            <a:spLocks noGrp="1"/>
          </p:cNvSpPr>
          <p:nvPr>
            <p:ph type="body" sz="quarter" idx="11"/>
          </p:nvPr>
        </p:nvSpPr>
        <p:spPr>
          <a:xfrm>
            <a:off x="496888" y="1089598"/>
            <a:ext cx="8912225" cy="1252158"/>
          </a:xfrm>
        </p:spPr>
        <p:txBody>
          <a:bodyPr>
            <a:normAutofit/>
          </a:bodyPr>
          <a:lstStyle/>
          <a:p>
            <a:r>
              <a:rPr kumimoji="1" lang="ja-JP" altLang="en-US" dirty="0"/>
              <a:t>アメリカ、フランスともに、「スパゲッティなどの麺類の代わりとして食べる」の比率が最も高かった。</a:t>
            </a:r>
            <a:endParaRPr kumimoji="1" lang="en-US" altLang="ja-JP" dirty="0"/>
          </a:p>
          <a:p>
            <a:r>
              <a:rPr lang="ja-JP" altLang="en-US" dirty="0"/>
              <a:t>アメリカは</a:t>
            </a:r>
            <a:r>
              <a:rPr lang="en-US" altLang="ja-JP" dirty="0"/>
              <a:t>2</a:t>
            </a:r>
            <a:r>
              <a:rPr lang="ja-JP" altLang="en-US" dirty="0"/>
              <a:t>位が「煮込み料理で食べる」、フランスは「炒めて食べる」が</a:t>
            </a:r>
            <a:r>
              <a:rPr lang="en-US" altLang="ja-JP" dirty="0"/>
              <a:t>2</a:t>
            </a:r>
            <a:r>
              <a:rPr lang="ja-JP" altLang="en-US" dirty="0"/>
              <a:t>位になった。</a:t>
            </a:r>
            <a:endParaRPr lang="en-US" altLang="ja-JP" dirty="0"/>
          </a:p>
          <a:p>
            <a:r>
              <a:rPr kumimoji="1" lang="ja-JP" altLang="en-US" dirty="0"/>
              <a:t>アメリカは「ドレッシングなどをかけてそのまま食べる」の比率が</a:t>
            </a:r>
            <a:r>
              <a:rPr kumimoji="1" lang="en-US" altLang="ja-JP" dirty="0"/>
              <a:t>31.6</a:t>
            </a:r>
            <a:r>
              <a:rPr kumimoji="1" lang="ja-JP" altLang="en-US" dirty="0"/>
              <a:t>％で、</a:t>
            </a:r>
            <a:r>
              <a:rPr kumimoji="1" lang="en-US" altLang="ja-JP" dirty="0"/>
              <a:t>3</a:t>
            </a:r>
            <a:r>
              <a:rPr kumimoji="1" lang="ja-JP" altLang="en-US" dirty="0"/>
              <a:t>位以上の食べ方と同等になった点が特徴的。</a:t>
            </a:r>
          </a:p>
        </p:txBody>
      </p:sp>
      <p:graphicFrame>
        <p:nvGraphicFramePr>
          <p:cNvPr id="5" name="グラフ 4">
            <a:extLst>
              <a:ext uri="{FF2B5EF4-FFF2-40B4-BE49-F238E27FC236}">
                <a16:creationId xmlns:a16="http://schemas.microsoft.com/office/drawing/2014/main" id="{95C95984-61C0-3A7A-BC38-B4E955359815}"/>
              </a:ext>
            </a:extLst>
          </p:cNvPr>
          <p:cNvGraphicFramePr/>
          <p:nvPr>
            <p:extLst>
              <p:ext uri="{D42A27DB-BD31-4B8C-83A1-F6EECF244321}">
                <p14:modId xmlns:p14="http://schemas.microsoft.com/office/powerpoint/2010/main" val="729350366"/>
              </p:ext>
            </p:extLst>
          </p:nvPr>
        </p:nvGraphicFramePr>
        <p:xfrm>
          <a:off x="211873" y="2107580"/>
          <a:ext cx="4618463" cy="39762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FE33738B-33F4-7887-7931-38DEE41CE454}"/>
              </a:ext>
            </a:extLst>
          </p:cNvPr>
          <p:cNvGraphicFramePr/>
          <p:nvPr>
            <p:extLst>
              <p:ext uri="{D42A27DB-BD31-4B8C-83A1-F6EECF244321}">
                <p14:modId xmlns:p14="http://schemas.microsoft.com/office/powerpoint/2010/main" val="3062426559"/>
              </p:ext>
            </p:extLst>
          </p:nvPr>
        </p:nvGraphicFramePr>
        <p:xfrm>
          <a:off x="4982736" y="2107580"/>
          <a:ext cx="4618463" cy="39762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4123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C3FF42-D008-EE5A-16AF-720783D5B62B}"/>
              </a:ext>
            </a:extLst>
          </p:cNvPr>
          <p:cNvSpPr>
            <a:spLocks noGrp="1"/>
          </p:cNvSpPr>
          <p:nvPr>
            <p:ph type="sldNum" sz="quarter" idx="4"/>
          </p:nvPr>
        </p:nvSpPr>
        <p:spPr/>
        <p:txBody>
          <a:bodyPr/>
          <a:lstStyle/>
          <a:p>
            <a:fld id="{A68047F7-9AF9-6C4F-A8BE-056EFB38D83D}" type="slidenum">
              <a:rPr lang="ja-JP" altLang="en-US" smtClean="0"/>
              <a:pPr/>
              <a:t>15</a:t>
            </a:fld>
            <a:endParaRPr lang="ja-JP" altLang="en-US" dirty="0"/>
          </a:p>
        </p:txBody>
      </p:sp>
      <p:sp>
        <p:nvSpPr>
          <p:cNvPr id="3" name="テキスト プレースホルダー 2">
            <a:extLst>
              <a:ext uri="{FF2B5EF4-FFF2-40B4-BE49-F238E27FC236}">
                <a16:creationId xmlns:a16="http://schemas.microsoft.com/office/drawing/2014/main" id="{437595BF-97C4-6D6C-F528-194B087CB666}"/>
              </a:ext>
            </a:extLst>
          </p:cNvPr>
          <p:cNvSpPr>
            <a:spLocks noGrp="1"/>
          </p:cNvSpPr>
          <p:nvPr>
            <p:ph type="body" sz="quarter" idx="10"/>
          </p:nvPr>
        </p:nvSpPr>
        <p:spPr/>
        <p:txBody>
          <a:bodyPr/>
          <a:lstStyle/>
          <a:p>
            <a:r>
              <a:rPr kumimoji="1" lang="ja-JP" altLang="en-US" dirty="0"/>
              <a:t>こんにゃくを購入した場所</a:t>
            </a:r>
          </a:p>
        </p:txBody>
      </p:sp>
      <p:sp>
        <p:nvSpPr>
          <p:cNvPr id="4" name="テキスト プレースホルダー 3">
            <a:extLst>
              <a:ext uri="{FF2B5EF4-FFF2-40B4-BE49-F238E27FC236}">
                <a16:creationId xmlns:a16="http://schemas.microsoft.com/office/drawing/2014/main" id="{824FDB36-D122-02BE-E534-037817B4DD83}"/>
              </a:ext>
            </a:extLst>
          </p:cNvPr>
          <p:cNvSpPr>
            <a:spLocks noGrp="1"/>
          </p:cNvSpPr>
          <p:nvPr>
            <p:ph type="body" sz="quarter" idx="11"/>
          </p:nvPr>
        </p:nvSpPr>
        <p:spPr>
          <a:xfrm>
            <a:off x="496888" y="1089598"/>
            <a:ext cx="8912225" cy="1229856"/>
          </a:xfrm>
        </p:spPr>
        <p:txBody>
          <a:bodyPr/>
          <a:lstStyle/>
          <a:p>
            <a:r>
              <a:rPr kumimoji="1" lang="ja-JP" altLang="en-US" dirty="0"/>
              <a:t>こんにゃくを購入した場所については、アメリカ</a:t>
            </a:r>
            <a:r>
              <a:rPr lang="ja-JP" altLang="en-US" dirty="0"/>
              <a:t>、フランスともに、各国の大手スーパーが</a:t>
            </a:r>
            <a:r>
              <a:rPr lang="en-US" altLang="ja-JP" dirty="0"/>
              <a:t>1</a:t>
            </a:r>
            <a:r>
              <a:rPr lang="ja-JP" altLang="en-US" dirty="0"/>
              <a:t>位、続いて、日系スーパーが</a:t>
            </a:r>
            <a:r>
              <a:rPr lang="en-US" altLang="ja-JP" dirty="0"/>
              <a:t>2</a:t>
            </a:r>
            <a:r>
              <a:rPr lang="ja-JP" altLang="en-US" dirty="0"/>
              <a:t>位となった。</a:t>
            </a:r>
            <a:endParaRPr lang="en-US" altLang="ja-JP" dirty="0"/>
          </a:p>
          <a:p>
            <a:r>
              <a:rPr lang="ja-JP" altLang="en-US" dirty="0"/>
              <a:t>調査時は、アメリカではウォルマート、フランスではカルフールなど、現地の代表的なスーパー名を例示したことから、アメリカ、フランスともに、こんにゃくは日系スーパーだけではなく、現地スーパーでも広く販売されていることがわかる。</a:t>
            </a:r>
            <a:endParaRPr lang="en-US" altLang="ja-JP" dirty="0"/>
          </a:p>
          <a:p>
            <a:endParaRPr kumimoji="1" lang="en-US" altLang="ja-JP" dirty="0"/>
          </a:p>
        </p:txBody>
      </p:sp>
      <p:graphicFrame>
        <p:nvGraphicFramePr>
          <p:cNvPr id="5" name="グラフ 4">
            <a:extLst>
              <a:ext uri="{FF2B5EF4-FFF2-40B4-BE49-F238E27FC236}">
                <a16:creationId xmlns:a16="http://schemas.microsoft.com/office/drawing/2014/main" id="{9E20FCAC-A96C-51B2-647D-0AF8E9D55CBB}"/>
              </a:ext>
            </a:extLst>
          </p:cNvPr>
          <p:cNvGraphicFramePr/>
          <p:nvPr>
            <p:extLst>
              <p:ext uri="{D42A27DB-BD31-4B8C-83A1-F6EECF244321}">
                <p14:modId xmlns:p14="http://schemas.microsoft.com/office/powerpoint/2010/main" val="363619935"/>
              </p:ext>
            </p:extLst>
          </p:nvPr>
        </p:nvGraphicFramePr>
        <p:xfrm>
          <a:off x="211873" y="2408662"/>
          <a:ext cx="4618463" cy="39762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0A4C9A96-2DE7-37A5-1C79-862787175DC4}"/>
              </a:ext>
            </a:extLst>
          </p:cNvPr>
          <p:cNvGraphicFramePr/>
          <p:nvPr>
            <p:extLst>
              <p:ext uri="{D42A27DB-BD31-4B8C-83A1-F6EECF244321}">
                <p14:modId xmlns:p14="http://schemas.microsoft.com/office/powerpoint/2010/main" val="1497717297"/>
              </p:ext>
            </p:extLst>
          </p:nvPr>
        </p:nvGraphicFramePr>
        <p:xfrm>
          <a:off x="4982736" y="2408662"/>
          <a:ext cx="4618463" cy="39762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8234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E8686B-E60B-E0CE-7425-CDB628BE9F3F}"/>
              </a:ext>
            </a:extLst>
          </p:cNvPr>
          <p:cNvSpPr>
            <a:spLocks noGrp="1"/>
          </p:cNvSpPr>
          <p:nvPr>
            <p:ph type="sldNum" sz="quarter" idx="4"/>
          </p:nvPr>
        </p:nvSpPr>
        <p:spPr/>
        <p:txBody>
          <a:bodyPr/>
          <a:lstStyle/>
          <a:p>
            <a:fld id="{A68047F7-9AF9-6C4F-A8BE-056EFB38D83D}" type="slidenum">
              <a:rPr lang="ja-JP" altLang="en-US" smtClean="0"/>
              <a:pPr/>
              <a:t>16</a:t>
            </a:fld>
            <a:endParaRPr lang="ja-JP" altLang="en-US" dirty="0"/>
          </a:p>
        </p:txBody>
      </p:sp>
      <p:sp>
        <p:nvSpPr>
          <p:cNvPr id="3" name="テキスト プレースホルダー 2">
            <a:extLst>
              <a:ext uri="{FF2B5EF4-FFF2-40B4-BE49-F238E27FC236}">
                <a16:creationId xmlns:a16="http://schemas.microsoft.com/office/drawing/2014/main" id="{4CB3E5C5-F6A6-7BF1-570B-85E7B24FB18A}"/>
              </a:ext>
            </a:extLst>
          </p:cNvPr>
          <p:cNvSpPr>
            <a:spLocks noGrp="1"/>
          </p:cNvSpPr>
          <p:nvPr>
            <p:ph type="body" sz="quarter" idx="10"/>
          </p:nvPr>
        </p:nvSpPr>
        <p:spPr/>
        <p:txBody>
          <a:bodyPr/>
          <a:lstStyle/>
          <a:p>
            <a:r>
              <a:rPr kumimoji="1" lang="ja-JP" altLang="en-US" dirty="0"/>
              <a:t>これまでに購入したこんにゃくの価格に対する所感</a:t>
            </a:r>
          </a:p>
        </p:txBody>
      </p:sp>
      <p:sp>
        <p:nvSpPr>
          <p:cNvPr id="4" name="テキスト プレースホルダー 3">
            <a:extLst>
              <a:ext uri="{FF2B5EF4-FFF2-40B4-BE49-F238E27FC236}">
                <a16:creationId xmlns:a16="http://schemas.microsoft.com/office/drawing/2014/main" id="{0ADE708B-1071-B85D-2ECC-D0401AE6D1DD}"/>
              </a:ext>
            </a:extLst>
          </p:cNvPr>
          <p:cNvSpPr>
            <a:spLocks noGrp="1"/>
          </p:cNvSpPr>
          <p:nvPr>
            <p:ph type="body" sz="quarter" idx="11"/>
          </p:nvPr>
        </p:nvSpPr>
        <p:spPr>
          <a:xfrm>
            <a:off x="496888" y="1089598"/>
            <a:ext cx="8912225" cy="1887778"/>
          </a:xfrm>
        </p:spPr>
        <p:txBody>
          <a:bodyPr>
            <a:normAutofit/>
          </a:bodyPr>
          <a:lstStyle/>
          <a:p>
            <a:r>
              <a:rPr kumimoji="1" lang="ja-JP" altLang="en-US" dirty="0"/>
              <a:t>これまでに購入したこんにゃくの価格に対する所感としては、アメリカ、フランスともに「適切だと感じた」の比率が約</a:t>
            </a:r>
            <a:r>
              <a:rPr kumimoji="1" lang="en-US" altLang="ja-JP" dirty="0"/>
              <a:t>7</a:t>
            </a:r>
            <a:r>
              <a:rPr kumimoji="1" lang="ja-JP" altLang="en-US" dirty="0"/>
              <a:t>割となり、圧倒的に多かった。</a:t>
            </a:r>
            <a:r>
              <a:rPr lang="ja-JP" altLang="en-US" dirty="0"/>
              <a:t>「高いと感じた」は、約</a:t>
            </a:r>
            <a:r>
              <a:rPr lang="en-US" altLang="ja-JP" dirty="0"/>
              <a:t>2</a:t>
            </a:r>
            <a:r>
              <a:rPr lang="ja-JP" altLang="en-US" dirty="0"/>
              <a:t>割だった。</a:t>
            </a:r>
            <a:endParaRPr lang="en-US" altLang="ja-JP" dirty="0"/>
          </a:p>
        </p:txBody>
      </p:sp>
      <p:graphicFrame>
        <p:nvGraphicFramePr>
          <p:cNvPr id="7" name="グラフ 6">
            <a:extLst>
              <a:ext uri="{FF2B5EF4-FFF2-40B4-BE49-F238E27FC236}">
                <a16:creationId xmlns:a16="http://schemas.microsoft.com/office/drawing/2014/main" id="{970D366C-E507-8365-8598-852AB103981A}"/>
              </a:ext>
            </a:extLst>
          </p:cNvPr>
          <p:cNvGraphicFramePr/>
          <p:nvPr>
            <p:extLst>
              <p:ext uri="{D42A27DB-BD31-4B8C-83A1-F6EECF244321}">
                <p14:modId xmlns:p14="http://schemas.microsoft.com/office/powerpoint/2010/main" val="987862843"/>
              </p:ext>
            </p:extLst>
          </p:nvPr>
        </p:nvGraphicFramePr>
        <p:xfrm>
          <a:off x="671665" y="2081059"/>
          <a:ext cx="4281335" cy="35991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476E65F9-8E33-25B3-7E92-D1A4EB3DC5E4}"/>
              </a:ext>
            </a:extLst>
          </p:cNvPr>
          <p:cNvGraphicFramePr/>
          <p:nvPr>
            <p:extLst>
              <p:ext uri="{D42A27DB-BD31-4B8C-83A1-F6EECF244321}">
                <p14:modId xmlns:p14="http://schemas.microsoft.com/office/powerpoint/2010/main" val="3837890217"/>
              </p:ext>
            </p:extLst>
          </p:nvPr>
        </p:nvGraphicFramePr>
        <p:xfrm>
          <a:off x="5127777" y="2081060"/>
          <a:ext cx="4281335" cy="35991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1246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FAF55-6383-691B-0B70-3783BF9842A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F5D66BF-44B7-9101-F79E-9068EA232962}"/>
              </a:ext>
            </a:extLst>
          </p:cNvPr>
          <p:cNvSpPr>
            <a:spLocks noGrp="1"/>
          </p:cNvSpPr>
          <p:nvPr>
            <p:ph type="sldNum" sz="quarter" idx="4"/>
          </p:nvPr>
        </p:nvSpPr>
        <p:spPr/>
        <p:txBody>
          <a:bodyPr/>
          <a:lstStyle/>
          <a:p>
            <a:fld id="{A68047F7-9AF9-6C4F-A8BE-056EFB38D83D}" type="slidenum">
              <a:rPr lang="ja-JP" altLang="en-US" smtClean="0"/>
              <a:pPr/>
              <a:t>17</a:t>
            </a:fld>
            <a:endParaRPr lang="ja-JP" altLang="en-US" dirty="0"/>
          </a:p>
        </p:txBody>
      </p:sp>
      <p:sp>
        <p:nvSpPr>
          <p:cNvPr id="3" name="テキスト プレースホルダー 2">
            <a:extLst>
              <a:ext uri="{FF2B5EF4-FFF2-40B4-BE49-F238E27FC236}">
                <a16:creationId xmlns:a16="http://schemas.microsoft.com/office/drawing/2014/main" id="{182E4479-044E-B093-B675-B8A8662E64C9}"/>
              </a:ext>
            </a:extLst>
          </p:cNvPr>
          <p:cNvSpPr>
            <a:spLocks noGrp="1"/>
          </p:cNvSpPr>
          <p:nvPr>
            <p:ph type="body" sz="quarter" idx="10"/>
          </p:nvPr>
        </p:nvSpPr>
        <p:spPr/>
        <p:txBody>
          <a:bodyPr/>
          <a:lstStyle/>
          <a:p>
            <a:r>
              <a:rPr kumimoji="1" lang="ja-JP" altLang="en-US" dirty="0"/>
              <a:t>こんにゃくへの評価　～アメリカ～</a:t>
            </a:r>
          </a:p>
        </p:txBody>
      </p:sp>
      <p:sp>
        <p:nvSpPr>
          <p:cNvPr id="4" name="テキスト プレースホルダー 3">
            <a:extLst>
              <a:ext uri="{FF2B5EF4-FFF2-40B4-BE49-F238E27FC236}">
                <a16:creationId xmlns:a16="http://schemas.microsoft.com/office/drawing/2014/main" id="{E8F103FE-1711-DB1A-65C3-BD19AABED4C0}"/>
              </a:ext>
            </a:extLst>
          </p:cNvPr>
          <p:cNvSpPr>
            <a:spLocks noGrp="1"/>
          </p:cNvSpPr>
          <p:nvPr>
            <p:ph type="body" sz="quarter" idx="11"/>
          </p:nvPr>
        </p:nvSpPr>
        <p:spPr>
          <a:xfrm>
            <a:off x="496888" y="1089598"/>
            <a:ext cx="8912225" cy="1036914"/>
          </a:xfrm>
        </p:spPr>
        <p:txBody>
          <a:bodyPr/>
          <a:lstStyle/>
          <a:p>
            <a:r>
              <a:rPr lang="ja-JP" altLang="en-US" dirty="0"/>
              <a:t>いずれのこんにゃくのタイプについても「全体的な美味しさ」は</a:t>
            </a:r>
            <a:r>
              <a:rPr lang="en-US" altLang="ja-JP" dirty="0"/>
              <a:t>4.5</a:t>
            </a:r>
            <a:r>
              <a:rPr lang="ja-JP" altLang="en-US" dirty="0"/>
              <a:t>前後で、満足度は高いといえる。</a:t>
            </a:r>
            <a:endParaRPr lang="en-US" altLang="ja-JP" dirty="0"/>
          </a:p>
          <a:p>
            <a:r>
              <a:rPr lang="ja-JP" altLang="en-US" dirty="0"/>
              <a:t>こんにゃく麺は、香り、見た目、食感、取り扱いのしやすさ、調理のしやすさの全てにおいて、板こんにゃくや糸こんにゃくより満足度が高い傾向である。</a:t>
            </a:r>
          </a:p>
          <a:p>
            <a:endParaRPr lang="en-US" altLang="ja-JP" dirty="0"/>
          </a:p>
        </p:txBody>
      </p:sp>
      <p:graphicFrame>
        <p:nvGraphicFramePr>
          <p:cNvPr id="9" name="グラフ 8">
            <a:extLst>
              <a:ext uri="{FF2B5EF4-FFF2-40B4-BE49-F238E27FC236}">
                <a16:creationId xmlns:a16="http://schemas.microsoft.com/office/drawing/2014/main" id="{E3709752-3828-4F4E-8E9A-0AB661A0693A}"/>
              </a:ext>
            </a:extLst>
          </p:cNvPr>
          <p:cNvGraphicFramePr/>
          <p:nvPr>
            <p:extLst>
              <p:ext uri="{D42A27DB-BD31-4B8C-83A1-F6EECF244321}">
                <p14:modId xmlns:p14="http://schemas.microsoft.com/office/powerpoint/2010/main" val="1965604900"/>
              </p:ext>
            </p:extLst>
          </p:nvPr>
        </p:nvGraphicFramePr>
        <p:xfrm>
          <a:off x="-223023" y="2304727"/>
          <a:ext cx="4204008" cy="4241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02E81575-5FD9-5F1B-0D3A-41ADB7FC1AD4}"/>
              </a:ext>
            </a:extLst>
          </p:cNvPr>
          <p:cNvGraphicFramePr/>
          <p:nvPr>
            <p:extLst>
              <p:ext uri="{D42A27DB-BD31-4B8C-83A1-F6EECF244321}">
                <p14:modId xmlns:p14="http://schemas.microsoft.com/office/powerpoint/2010/main" val="2956507824"/>
              </p:ext>
            </p:extLst>
          </p:nvPr>
        </p:nvGraphicFramePr>
        <p:xfrm>
          <a:off x="3044011" y="2304727"/>
          <a:ext cx="4204008" cy="4241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a:extLst>
              <a:ext uri="{FF2B5EF4-FFF2-40B4-BE49-F238E27FC236}">
                <a16:creationId xmlns:a16="http://schemas.microsoft.com/office/drawing/2014/main" id="{E5151F94-899E-C975-BA44-C99764D7BDAD}"/>
              </a:ext>
            </a:extLst>
          </p:cNvPr>
          <p:cNvGraphicFramePr/>
          <p:nvPr>
            <p:extLst>
              <p:ext uri="{D42A27DB-BD31-4B8C-83A1-F6EECF244321}">
                <p14:modId xmlns:p14="http://schemas.microsoft.com/office/powerpoint/2010/main" val="1242594036"/>
              </p:ext>
            </p:extLst>
          </p:nvPr>
        </p:nvGraphicFramePr>
        <p:xfrm>
          <a:off x="6311045" y="2298735"/>
          <a:ext cx="4204008" cy="4241038"/>
        </p:xfrm>
        <a:graphic>
          <a:graphicData uri="http://schemas.openxmlformats.org/drawingml/2006/chart">
            <c:chart xmlns:c="http://schemas.openxmlformats.org/drawingml/2006/chart" xmlns:r="http://schemas.openxmlformats.org/officeDocument/2006/relationships" r:id="rId5"/>
          </a:graphicData>
        </a:graphic>
      </p:graphicFrame>
      <p:sp>
        <p:nvSpPr>
          <p:cNvPr id="12" name="テキスト ボックス 1">
            <a:extLst>
              <a:ext uri="{FF2B5EF4-FFF2-40B4-BE49-F238E27FC236}">
                <a16:creationId xmlns:a16="http://schemas.microsoft.com/office/drawing/2014/main" id="{C41E0BD3-8E5E-8B38-DD82-1C55F5A4EDD0}"/>
              </a:ext>
            </a:extLst>
          </p:cNvPr>
          <p:cNvSpPr txBox="1"/>
          <p:nvPr/>
        </p:nvSpPr>
        <p:spPr>
          <a:xfrm>
            <a:off x="406747" y="5952228"/>
            <a:ext cx="9172151" cy="3651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kern="1200" dirty="0">
                <a:solidFill>
                  <a:schemeClr val="tx1">
                    <a:lumMod val="75000"/>
                    <a:lumOff val="25000"/>
                  </a:schemeClr>
                </a:solidFill>
              </a:rPr>
              <a:t>＊とても満足＝</a:t>
            </a:r>
            <a:r>
              <a:rPr lang="en-US" altLang="ja-JP" sz="1100" kern="1200" dirty="0">
                <a:solidFill>
                  <a:schemeClr val="tx1">
                    <a:lumMod val="75000"/>
                    <a:lumOff val="25000"/>
                  </a:schemeClr>
                </a:solidFill>
              </a:rPr>
              <a:t>5</a:t>
            </a:r>
            <a:r>
              <a:rPr lang="ja-JP" altLang="en-US" sz="1100" kern="1200" dirty="0">
                <a:solidFill>
                  <a:schemeClr val="tx1">
                    <a:lumMod val="75000"/>
                    <a:lumOff val="25000"/>
                  </a:schemeClr>
                </a:solidFill>
              </a:rPr>
              <a:t>、満足＝</a:t>
            </a:r>
            <a:r>
              <a:rPr lang="en-US" altLang="ja-JP" sz="1100" kern="1200" dirty="0">
                <a:solidFill>
                  <a:schemeClr val="tx1">
                    <a:lumMod val="75000"/>
                    <a:lumOff val="25000"/>
                  </a:schemeClr>
                </a:solidFill>
              </a:rPr>
              <a:t>4</a:t>
            </a:r>
            <a:r>
              <a:rPr lang="ja-JP" altLang="en-US" sz="1100" kern="1200" dirty="0">
                <a:solidFill>
                  <a:schemeClr val="tx1">
                    <a:lumMod val="75000"/>
                    <a:lumOff val="25000"/>
                  </a:schemeClr>
                </a:solidFill>
              </a:rPr>
              <a:t>、普通＝</a:t>
            </a:r>
            <a:r>
              <a:rPr lang="en-US" altLang="ja-JP" sz="1100" kern="1200" dirty="0">
                <a:solidFill>
                  <a:schemeClr val="tx1">
                    <a:lumMod val="75000"/>
                    <a:lumOff val="25000"/>
                  </a:schemeClr>
                </a:solidFill>
              </a:rPr>
              <a:t>3</a:t>
            </a:r>
            <a:r>
              <a:rPr lang="ja-JP" altLang="en-US" sz="1100" kern="1200" dirty="0">
                <a:solidFill>
                  <a:schemeClr val="tx1">
                    <a:lumMod val="75000"/>
                    <a:lumOff val="25000"/>
                  </a:schemeClr>
                </a:solidFill>
              </a:rPr>
              <a:t>、やや不満＝</a:t>
            </a:r>
            <a:r>
              <a:rPr lang="en-US" altLang="ja-JP" sz="1100" kern="1200" dirty="0">
                <a:solidFill>
                  <a:schemeClr val="tx1">
                    <a:lumMod val="75000"/>
                    <a:lumOff val="25000"/>
                  </a:schemeClr>
                </a:solidFill>
              </a:rPr>
              <a:t>2</a:t>
            </a:r>
            <a:r>
              <a:rPr lang="ja-JP" altLang="en-US" sz="1100" kern="1200" dirty="0">
                <a:solidFill>
                  <a:schemeClr val="tx1">
                    <a:lumMod val="75000"/>
                    <a:lumOff val="25000"/>
                  </a:schemeClr>
                </a:solidFill>
              </a:rPr>
              <a:t>、不満＝</a:t>
            </a:r>
            <a:r>
              <a:rPr lang="en-US" altLang="ja-JP" sz="1100" kern="1200" dirty="0">
                <a:solidFill>
                  <a:schemeClr val="tx1">
                    <a:lumMod val="75000"/>
                    <a:lumOff val="25000"/>
                  </a:schemeClr>
                </a:solidFill>
              </a:rPr>
              <a:t>1</a:t>
            </a:r>
            <a:r>
              <a:rPr lang="ja-JP" altLang="en-US" sz="1100" kern="1200" dirty="0">
                <a:solidFill>
                  <a:schemeClr val="tx1">
                    <a:lumMod val="75000"/>
                    <a:lumOff val="25000"/>
                  </a:schemeClr>
                </a:solidFill>
              </a:rPr>
              <a:t>として各指標をスコア化。</a:t>
            </a:r>
          </a:p>
        </p:txBody>
      </p:sp>
    </p:spTree>
    <p:extLst>
      <p:ext uri="{BB962C8B-B14F-4D97-AF65-F5344CB8AC3E}">
        <p14:creationId xmlns:p14="http://schemas.microsoft.com/office/powerpoint/2010/main" val="1598921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1A8F8-F669-1775-D611-78E2D743B8B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6874F92-65CF-E8AC-62F7-590591C1E676}"/>
              </a:ext>
            </a:extLst>
          </p:cNvPr>
          <p:cNvSpPr>
            <a:spLocks noGrp="1"/>
          </p:cNvSpPr>
          <p:nvPr>
            <p:ph type="sldNum" sz="quarter" idx="4"/>
          </p:nvPr>
        </p:nvSpPr>
        <p:spPr/>
        <p:txBody>
          <a:bodyPr/>
          <a:lstStyle/>
          <a:p>
            <a:fld id="{A68047F7-9AF9-6C4F-A8BE-056EFB38D83D}" type="slidenum">
              <a:rPr lang="ja-JP" altLang="en-US" smtClean="0"/>
              <a:pPr/>
              <a:t>18</a:t>
            </a:fld>
            <a:endParaRPr lang="ja-JP" altLang="en-US" dirty="0"/>
          </a:p>
        </p:txBody>
      </p:sp>
      <p:sp>
        <p:nvSpPr>
          <p:cNvPr id="3" name="テキスト プレースホルダー 2">
            <a:extLst>
              <a:ext uri="{FF2B5EF4-FFF2-40B4-BE49-F238E27FC236}">
                <a16:creationId xmlns:a16="http://schemas.microsoft.com/office/drawing/2014/main" id="{E64EAC16-203A-B183-D1E7-0DA7C5CB92D3}"/>
              </a:ext>
            </a:extLst>
          </p:cNvPr>
          <p:cNvSpPr>
            <a:spLocks noGrp="1"/>
          </p:cNvSpPr>
          <p:nvPr>
            <p:ph type="body" sz="quarter" idx="10"/>
          </p:nvPr>
        </p:nvSpPr>
        <p:spPr/>
        <p:txBody>
          <a:bodyPr/>
          <a:lstStyle/>
          <a:p>
            <a:r>
              <a:rPr kumimoji="1" lang="ja-JP" altLang="en-US" dirty="0"/>
              <a:t>こんにゃくへの評価　～フランス～</a:t>
            </a:r>
          </a:p>
        </p:txBody>
      </p:sp>
      <p:sp>
        <p:nvSpPr>
          <p:cNvPr id="4" name="テキスト プレースホルダー 3">
            <a:extLst>
              <a:ext uri="{FF2B5EF4-FFF2-40B4-BE49-F238E27FC236}">
                <a16:creationId xmlns:a16="http://schemas.microsoft.com/office/drawing/2014/main" id="{A563931C-3253-9296-8239-168001A79908}"/>
              </a:ext>
            </a:extLst>
          </p:cNvPr>
          <p:cNvSpPr>
            <a:spLocks noGrp="1"/>
          </p:cNvSpPr>
          <p:nvPr>
            <p:ph type="body" sz="quarter" idx="11"/>
          </p:nvPr>
        </p:nvSpPr>
        <p:spPr>
          <a:xfrm>
            <a:off x="496888" y="1089598"/>
            <a:ext cx="8912225" cy="1036914"/>
          </a:xfrm>
        </p:spPr>
        <p:txBody>
          <a:bodyPr/>
          <a:lstStyle/>
          <a:p>
            <a:r>
              <a:rPr lang="ja-JP" altLang="en-US" dirty="0"/>
              <a:t>板こんにゃくは、全体的な美味しさと香りの満足度は比較的高いが、見た目、食感、取り扱いのしやすさ・調理のしやすさの満足度が糸こんにゃくやこんにゃく麺と比べて低い傾向にある。</a:t>
            </a:r>
          </a:p>
          <a:p>
            <a:r>
              <a:rPr lang="ja-JP" altLang="en-US" dirty="0"/>
              <a:t>糸こんにゃく、こんにゃく麺は、各評価項目の満足度について、バランスが取れた結果となった。</a:t>
            </a:r>
          </a:p>
          <a:p>
            <a:endParaRPr lang="en-US" altLang="ja-JP" dirty="0"/>
          </a:p>
        </p:txBody>
      </p:sp>
      <p:graphicFrame>
        <p:nvGraphicFramePr>
          <p:cNvPr id="9" name="グラフ 8">
            <a:extLst>
              <a:ext uri="{FF2B5EF4-FFF2-40B4-BE49-F238E27FC236}">
                <a16:creationId xmlns:a16="http://schemas.microsoft.com/office/drawing/2014/main" id="{66424E22-FD2B-42E4-8F23-3F68531ACDEA}"/>
              </a:ext>
            </a:extLst>
          </p:cNvPr>
          <p:cNvGraphicFramePr/>
          <p:nvPr>
            <p:extLst>
              <p:ext uri="{D42A27DB-BD31-4B8C-83A1-F6EECF244321}">
                <p14:modId xmlns:p14="http://schemas.microsoft.com/office/powerpoint/2010/main" val="3513263463"/>
              </p:ext>
            </p:extLst>
          </p:nvPr>
        </p:nvGraphicFramePr>
        <p:xfrm>
          <a:off x="-223023" y="2304727"/>
          <a:ext cx="4204008" cy="4241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3413E607-1F61-4647-D0AC-67E5C754F606}"/>
              </a:ext>
            </a:extLst>
          </p:cNvPr>
          <p:cNvGraphicFramePr/>
          <p:nvPr>
            <p:extLst>
              <p:ext uri="{D42A27DB-BD31-4B8C-83A1-F6EECF244321}">
                <p14:modId xmlns:p14="http://schemas.microsoft.com/office/powerpoint/2010/main" val="2263158166"/>
              </p:ext>
            </p:extLst>
          </p:nvPr>
        </p:nvGraphicFramePr>
        <p:xfrm>
          <a:off x="3044011" y="2304727"/>
          <a:ext cx="4204008" cy="4241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a:extLst>
              <a:ext uri="{FF2B5EF4-FFF2-40B4-BE49-F238E27FC236}">
                <a16:creationId xmlns:a16="http://schemas.microsoft.com/office/drawing/2014/main" id="{FE88AC1E-E466-CAF1-A61D-2EF5DF9B8B46}"/>
              </a:ext>
            </a:extLst>
          </p:cNvPr>
          <p:cNvGraphicFramePr/>
          <p:nvPr>
            <p:extLst>
              <p:ext uri="{D42A27DB-BD31-4B8C-83A1-F6EECF244321}">
                <p14:modId xmlns:p14="http://schemas.microsoft.com/office/powerpoint/2010/main" val="1193088309"/>
              </p:ext>
            </p:extLst>
          </p:nvPr>
        </p:nvGraphicFramePr>
        <p:xfrm>
          <a:off x="6311045" y="2298735"/>
          <a:ext cx="4204008" cy="4241038"/>
        </p:xfrm>
        <a:graphic>
          <a:graphicData uri="http://schemas.openxmlformats.org/drawingml/2006/chart">
            <c:chart xmlns:c="http://schemas.openxmlformats.org/drawingml/2006/chart" xmlns:r="http://schemas.openxmlformats.org/officeDocument/2006/relationships" r:id="rId5"/>
          </a:graphicData>
        </a:graphic>
      </p:graphicFrame>
      <p:sp>
        <p:nvSpPr>
          <p:cNvPr id="12" name="テキスト ボックス 1">
            <a:extLst>
              <a:ext uri="{FF2B5EF4-FFF2-40B4-BE49-F238E27FC236}">
                <a16:creationId xmlns:a16="http://schemas.microsoft.com/office/drawing/2014/main" id="{0EE17B0D-BD39-66CF-A377-23C045FADE63}"/>
              </a:ext>
            </a:extLst>
          </p:cNvPr>
          <p:cNvSpPr txBox="1"/>
          <p:nvPr/>
        </p:nvSpPr>
        <p:spPr>
          <a:xfrm>
            <a:off x="406747" y="5952228"/>
            <a:ext cx="9172151" cy="3651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kern="1200" dirty="0">
                <a:solidFill>
                  <a:schemeClr val="tx1">
                    <a:lumMod val="75000"/>
                    <a:lumOff val="25000"/>
                  </a:schemeClr>
                </a:solidFill>
              </a:rPr>
              <a:t>＊とても満足＝</a:t>
            </a:r>
            <a:r>
              <a:rPr lang="en-US" altLang="ja-JP" sz="1100" kern="1200" dirty="0">
                <a:solidFill>
                  <a:schemeClr val="tx1">
                    <a:lumMod val="75000"/>
                    <a:lumOff val="25000"/>
                  </a:schemeClr>
                </a:solidFill>
              </a:rPr>
              <a:t>5</a:t>
            </a:r>
            <a:r>
              <a:rPr lang="ja-JP" altLang="en-US" sz="1100" kern="1200" dirty="0">
                <a:solidFill>
                  <a:schemeClr val="tx1">
                    <a:lumMod val="75000"/>
                    <a:lumOff val="25000"/>
                  </a:schemeClr>
                </a:solidFill>
              </a:rPr>
              <a:t>、満足＝</a:t>
            </a:r>
            <a:r>
              <a:rPr lang="en-US" altLang="ja-JP" sz="1100" kern="1200" dirty="0">
                <a:solidFill>
                  <a:schemeClr val="tx1">
                    <a:lumMod val="75000"/>
                    <a:lumOff val="25000"/>
                  </a:schemeClr>
                </a:solidFill>
              </a:rPr>
              <a:t>4</a:t>
            </a:r>
            <a:r>
              <a:rPr lang="ja-JP" altLang="en-US" sz="1100" kern="1200" dirty="0">
                <a:solidFill>
                  <a:schemeClr val="tx1">
                    <a:lumMod val="75000"/>
                    <a:lumOff val="25000"/>
                  </a:schemeClr>
                </a:solidFill>
              </a:rPr>
              <a:t>、普通＝</a:t>
            </a:r>
            <a:r>
              <a:rPr lang="en-US" altLang="ja-JP" sz="1100" kern="1200" dirty="0">
                <a:solidFill>
                  <a:schemeClr val="tx1">
                    <a:lumMod val="75000"/>
                    <a:lumOff val="25000"/>
                  </a:schemeClr>
                </a:solidFill>
              </a:rPr>
              <a:t>3</a:t>
            </a:r>
            <a:r>
              <a:rPr lang="ja-JP" altLang="en-US" sz="1100" kern="1200" dirty="0">
                <a:solidFill>
                  <a:schemeClr val="tx1">
                    <a:lumMod val="75000"/>
                    <a:lumOff val="25000"/>
                  </a:schemeClr>
                </a:solidFill>
              </a:rPr>
              <a:t>、やや不満＝</a:t>
            </a:r>
            <a:r>
              <a:rPr lang="en-US" altLang="ja-JP" sz="1100" kern="1200" dirty="0">
                <a:solidFill>
                  <a:schemeClr val="tx1">
                    <a:lumMod val="75000"/>
                    <a:lumOff val="25000"/>
                  </a:schemeClr>
                </a:solidFill>
              </a:rPr>
              <a:t>2</a:t>
            </a:r>
            <a:r>
              <a:rPr lang="ja-JP" altLang="en-US" sz="1100" kern="1200" dirty="0">
                <a:solidFill>
                  <a:schemeClr val="tx1">
                    <a:lumMod val="75000"/>
                    <a:lumOff val="25000"/>
                  </a:schemeClr>
                </a:solidFill>
              </a:rPr>
              <a:t>、不満＝</a:t>
            </a:r>
            <a:r>
              <a:rPr lang="en-US" altLang="ja-JP" sz="1100" kern="1200" dirty="0">
                <a:solidFill>
                  <a:schemeClr val="tx1">
                    <a:lumMod val="75000"/>
                    <a:lumOff val="25000"/>
                  </a:schemeClr>
                </a:solidFill>
              </a:rPr>
              <a:t>1</a:t>
            </a:r>
            <a:r>
              <a:rPr lang="ja-JP" altLang="en-US" sz="1100" kern="1200" dirty="0">
                <a:solidFill>
                  <a:schemeClr val="tx1">
                    <a:lumMod val="75000"/>
                    <a:lumOff val="25000"/>
                  </a:schemeClr>
                </a:solidFill>
              </a:rPr>
              <a:t>として各指標をスコア化。</a:t>
            </a:r>
          </a:p>
        </p:txBody>
      </p:sp>
    </p:spTree>
    <p:extLst>
      <p:ext uri="{BB962C8B-B14F-4D97-AF65-F5344CB8AC3E}">
        <p14:creationId xmlns:p14="http://schemas.microsoft.com/office/powerpoint/2010/main" val="3079845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1F0B24-443E-A8E5-572A-28703221EC41}"/>
              </a:ext>
            </a:extLst>
          </p:cNvPr>
          <p:cNvSpPr>
            <a:spLocks noGrp="1"/>
          </p:cNvSpPr>
          <p:nvPr>
            <p:ph type="sldNum" sz="quarter" idx="4"/>
          </p:nvPr>
        </p:nvSpPr>
        <p:spPr/>
        <p:txBody>
          <a:bodyPr/>
          <a:lstStyle/>
          <a:p>
            <a:fld id="{A68047F7-9AF9-6C4F-A8BE-056EFB38D83D}" type="slidenum">
              <a:rPr lang="ja-JP" altLang="en-US" smtClean="0"/>
              <a:pPr/>
              <a:t>19</a:t>
            </a:fld>
            <a:endParaRPr lang="ja-JP" altLang="en-US" dirty="0"/>
          </a:p>
        </p:txBody>
      </p:sp>
      <p:sp>
        <p:nvSpPr>
          <p:cNvPr id="3" name="テキスト プレースホルダー 2">
            <a:extLst>
              <a:ext uri="{FF2B5EF4-FFF2-40B4-BE49-F238E27FC236}">
                <a16:creationId xmlns:a16="http://schemas.microsoft.com/office/drawing/2014/main" id="{623A3B52-26E8-AC7F-42D3-CBED8B79B9A6}"/>
              </a:ext>
            </a:extLst>
          </p:cNvPr>
          <p:cNvSpPr>
            <a:spLocks noGrp="1"/>
          </p:cNvSpPr>
          <p:nvPr>
            <p:ph type="body" sz="quarter" idx="10"/>
          </p:nvPr>
        </p:nvSpPr>
        <p:spPr/>
        <p:txBody>
          <a:bodyPr/>
          <a:lstStyle/>
          <a:p>
            <a:r>
              <a:rPr kumimoji="1" lang="ja-JP" altLang="en-US" dirty="0"/>
              <a:t>こんにゃくの魅力（上位</a:t>
            </a:r>
            <a:r>
              <a:rPr kumimoji="1" lang="en-US" altLang="ja-JP" dirty="0"/>
              <a:t>3</a:t>
            </a:r>
            <a:r>
              <a:rPr kumimoji="1" lang="ja-JP" altLang="en-US" dirty="0"/>
              <a:t>位）</a:t>
            </a:r>
          </a:p>
        </p:txBody>
      </p:sp>
      <p:sp>
        <p:nvSpPr>
          <p:cNvPr id="4" name="テキスト プレースホルダー 3">
            <a:extLst>
              <a:ext uri="{FF2B5EF4-FFF2-40B4-BE49-F238E27FC236}">
                <a16:creationId xmlns:a16="http://schemas.microsoft.com/office/drawing/2014/main" id="{03333C33-5BC6-4693-AC65-7485719AA43F}"/>
              </a:ext>
            </a:extLst>
          </p:cNvPr>
          <p:cNvSpPr>
            <a:spLocks noGrp="1"/>
          </p:cNvSpPr>
          <p:nvPr>
            <p:ph type="body" sz="quarter" idx="11"/>
          </p:nvPr>
        </p:nvSpPr>
        <p:spPr>
          <a:xfrm>
            <a:off x="496888" y="1089598"/>
            <a:ext cx="8912225" cy="828412"/>
          </a:xfrm>
        </p:spPr>
        <p:txBody>
          <a:bodyPr/>
          <a:lstStyle/>
          <a:p>
            <a:r>
              <a:rPr lang="ja-JP" altLang="en-US" dirty="0"/>
              <a:t>アメリカ、フランスともに、「カロリーが低い」と「食物繊維が豊富だから」が高く、これに「美容に良い」、「おいしい」が続いた。健康や美容への効果を期待してこんにゃくを食べていることがわかる。</a:t>
            </a:r>
            <a:endParaRPr lang="en-US" altLang="ja-JP" dirty="0"/>
          </a:p>
          <a:p>
            <a:r>
              <a:rPr lang="ja-JP" altLang="en-US" dirty="0"/>
              <a:t>フランスは「ヴィーガン食品である」の順位がアメリカより高かった。</a:t>
            </a:r>
            <a:endParaRPr kumimoji="1" lang="ja-JP" altLang="en-US" dirty="0"/>
          </a:p>
        </p:txBody>
      </p:sp>
      <p:graphicFrame>
        <p:nvGraphicFramePr>
          <p:cNvPr id="10" name="グラフ 9">
            <a:extLst>
              <a:ext uri="{FF2B5EF4-FFF2-40B4-BE49-F238E27FC236}">
                <a16:creationId xmlns:a16="http://schemas.microsoft.com/office/drawing/2014/main" id="{519EC270-C9BF-0B74-4481-876D1F50E387}"/>
              </a:ext>
            </a:extLst>
          </p:cNvPr>
          <p:cNvGraphicFramePr/>
          <p:nvPr>
            <p:extLst>
              <p:ext uri="{D42A27DB-BD31-4B8C-83A1-F6EECF244321}">
                <p14:modId xmlns:p14="http://schemas.microsoft.com/office/powerpoint/2010/main" val="2569735792"/>
              </p:ext>
            </p:extLst>
          </p:nvPr>
        </p:nvGraphicFramePr>
        <p:xfrm>
          <a:off x="0" y="1996371"/>
          <a:ext cx="5146015" cy="45382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E9CEA018-C8AA-5678-9B43-71D72E19F11E}"/>
              </a:ext>
            </a:extLst>
          </p:cNvPr>
          <p:cNvGraphicFramePr/>
          <p:nvPr>
            <p:extLst>
              <p:ext uri="{D42A27DB-BD31-4B8C-83A1-F6EECF244321}">
                <p14:modId xmlns:p14="http://schemas.microsoft.com/office/powerpoint/2010/main" val="412150285"/>
              </p:ext>
            </p:extLst>
          </p:nvPr>
        </p:nvGraphicFramePr>
        <p:xfrm>
          <a:off x="4759985" y="1996370"/>
          <a:ext cx="5146015" cy="4538244"/>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
            <a:extLst>
              <a:ext uri="{FF2B5EF4-FFF2-40B4-BE49-F238E27FC236}">
                <a16:creationId xmlns:a16="http://schemas.microsoft.com/office/drawing/2014/main" id="{9B97D920-3213-F1AB-B601-58125DDDC5A9}"/>
              </a:ext>
            </a:extLst>
          </p:cNvPr>
          <p:cNvSpPr txBox="1"/>
          <p:nvPr/>
        </p:nvSpPr>
        <p:spPr>
          <a:xfrm>
            <a:off x="3665086" y="6109119"/>
            <a:ext cx="1094899" cy="269035"/>
          </a:xfrm>
          <a:prstGeom prst="rect">
            <a:avLst/>
          </a:prstGeom>
        </p:spPr>
        <p:txBody>
          <a:bodyPr wrap="square" rtlCol="0"/>
          <a:lstStyle>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n=132</a:t>
            </a:r>
            <a:r>
              <a:rPr lang="ja-JP" altLang="en-US" sz="1100" kern="1200" dirty="0">
                <a:solidFill>
                  <a:schemeClr val="tx1">
                    <a:lumMod val="75000"/>
                    <a:lumOff val="25000"/>
                  </a:schemeClr>
                </a:solidFill>
              </a:rPr>
              <a:t>）</a:t>
            </a:r>
          </a:p>
        </p:txBody>
      </p:sp>
      <p:sp>
        <p:nvSpPr>
          <p:cNvPr id="13" name="テキスト ボックス 1">
            <a:extLst>
              <a:ext uri="{FF2B5EF4-FFF2-40B4-BE49-F238E27FC236}">
                <a16:creationId xmlns:a16="http://schemas.microsoft.com/office/drawing/2014/main" id="{EB1A05C0-DFCD-C58E-D7B2-F2E8CC47E334}"/>
              </a:ext>
            </a:extLst>
          </p:cNvPr>
          <p:cNvSpPr txBox="1"/>
          <p:nvPr/>
        </p:nvSpPr>
        <p:spPr>
          <a:xfrm>
            <a:off x="8622949" y="6109119"/>
            <a:ext cx="1094899" cy="269035"/>
          </a:xfrm>
          <a:prstGeom prst="rect">
            <a:avLst/>
          </a:prstGeom>
        </p:spPr>
        <p:txBody>
          <a:bodyPr wrap="square" rtlCol="0"/>
          <a:lstStyle>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n=135</a:t>
            </a:r>
            <a:r>
              <a:rPr lang="ja-JP" altLang="en-US" sz="1100" kern="1200" dirty="0">
                <a:solidFill>
                  <a:schemeClr val="tx1">
                    <a:lumMod val="75000"/>
                    <a:lumOff val="25000"/>
                  </a:schemeClr>
                </a:solidFill>
              </a:rPr>
              <a:t>）</a:t>
            </a:r>
          </a:p>
        </p:txBody>
      </p:sp>
    </p:spTree>
    <p:extLst>
      <p:ext uri="{BB962C8B-B14F-4D97-AF65-F5344CB8AC3E}">
        <p14:creationId xmlns:p14="http://schemas.microsoft.com/office/powerpoint/2010/main" val="360146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D40D3E3-B5F6-54CF-74CE-FD5E5B7AE653}"/>
              </a:ext>
            </a:extLst>
          </p:cNvPr>
          <p:cNvSpPr>
            <a:spLocks noGrp="1"/>
          </p:cNvSpPr>
          <p:nvPr>
            <p:ph type="sldNum" sz="quarter" idx="4"/>
          </p:nvPr>
        </p:nvSpPr>
        <p:spPr/>
        <p:txBody>
          <a:bodyPr/>
          <a:lstStyle/>
          <a:p>
            <a:fld id="{A68047F7-9AF9-6C4F-A8BE-056EFB38D83D}" type="slidenum">
              <a:rPr lang="ja-JP" altLang="en-US" smtClean="0"/>
              <a:pPr/>
              <a:t>2</a:t>
            </a:fld>
            <a:endParaRPr lang="ja-JP" altLang="en-US" dirty="0"/>
          </a:p>
        </p:txBody>
      </p:sp>
      <p:sp>
        <p:nvSpPr>
          <p:cNvPr id="3" name="テキスト プレースホルダー 2">
            <a:extLst>
              <a:ext uri="{FF2B5EF4-FFF2-40B4-BE49-F238E27FC236}">
                <a16:creationId xmlns:a16="http://schemas.microsoft.com/office/drawing/2014/main" id="{AB4CFDA4-C20A-E33A-7F36-86D3F4619C71}"/>
              </a:ext>
            </a:extLst>
          </p:cNvPr>
          <p:cNvSpPr>
            <a:spLocks noGrp="1"/>
          </p:cNvSpPr>
          <p:nvPr>
            <p:ph type="body" sz="quarter" idx="10"/>
          </p:nvPr>
        </p:nvSpPr>
        <p:spPr/>
        <p:txBody>
          <a:bodyPr/>
          <a:lstStyle/>
          <a:p>
            <a:r>
              <a:rPr kumimoji="1" lang="ja-JP" altLang="en-US" dirty="0"/>
              <a:t>調査実施要綱</a:t>
            </a:r>
          </a:p>
        </p:txBody>
      </p:sp>
      <p:sp>
        <p:nvSpPr>
          <p:cNvPr id="4" name="テキスト プレースホルダー 3">
            <a:extLst>
              <a:ext uri="{FF2B5EF4-FFF2-40B4-BE49-F238E27FC236}">
                <a16:creationId xmlns:a16="http://schemas.microsoft.com/office/drawing/2014/main" id="{CBA49CB5-ED18-065A-5748-DE5C2D3AD013}"/>
              </a:ext>
            </a:extLst>
          </p:cNvPr>
          <p:cNvSpPr>
            <a:spLocks noGrp="1"/>
          </p:cNvSpPr>
          <p:nvPr>
            <p:ph type="body" sz="quarter" idx="11"/>
          </p:nvPr>
        </p:nvSpPr>
        <p:spPr>
          <a:xfrm>
            <a:off x="496888" y="1089597"/>
            <a:ext cx="8912225" cy="5154040"/>
          </a:xfrm>
        </p:spPr>
        <p:txBody>
          <a:bodyPr>
            <a:normAutofit/>
          </a:bodyPr>
          <a:lstStyle/>
          <a:p>
            <a:pPr>
              <a:buFont typeface="Wingdings" panose="05000000000000000000" pitchFamily="2" charset="2"/>
              <a:buChar char="n"/>
            </a:pPr>
            <a:r>
              <a:rPr lang="ja-JP" altLang="ja-JP" sz="1600" dirty="0">
                <a:solidFill>
                  <a:srgbClr val="128D7D"/>
                </a:solidFill>
              </a:rPr>
              <a:t>調査対象</a:t>
            </a:r>
            <a:endParaRPr lang="en-US" altLang="ja-JP" sz="1600" dirty="0">
              <a:solidFill>
                <a:srgbClr val="128D7D"/>
              </a:solidFill>
            </a:endParaRPr>
          </a:p>
          <a:p>
            <a:pPr lvl="1">
              <a:buFont typeface="Arial" panose="020B0604020202020204" pitchFamily="34" charset="0"/>
              <a:buChar char="•"/>
            </a:pPr>
            <a:r>
              <a:rPr lang="ja-JP" altLang="ja-JP" sz="1600" dirty="0"/>
              <a:t>アメリカ（カリフォルニア州、オレゴン州、ワシントン州）</a:t>
            </a:r>
            <a:endParaRPr lang="en-US" altLang="ja-JP" sz="1600" dirty="0"/>
          </a:p>
          <a:p>
            <a:pPr lvl="1">
              <a:buFont typeface="Arial" panose="020B0604020202020204" pitchFamily="34" charset="0"/>
              <a:buChar char="•"/>
            </a:pPr>
            <a:r>
              <a:rPr lang="ja-JP" altLang="ja-JP" sz="1600" dirty="0"/>
              <a:t>フランス</a:t>
            </a:r>
            <a:r>
              <a:rPr lang="ja-JP" altLang="en-US" sz="1600" dirty="0"/>
              <a:t>（海外県を除く本土）</a:t>
            </a:r>
            <a:endParaRPr lang="en-US" altLang="ja-JP" sz="1600" dirty="0"/>
          </a:p>
          <a:p>
            <a:pPr lvl="1">
              <a:buFont typeface="Arial" panose="020B0604020202020204" pitchFamily="34" charset="0"/>
              <a:buChar char="•"/>
            </a:pPr>
            <a:r>
              <a:rPr lang="ja-JP" altLang="ja-JP" sz="1600" dirty="0"/>
              <a:t>回答者条件</a:t>
            </a:r>
            <a:endParaRPr lang="en-US" altLang="ja-JP" sz="1600" dirty="0"/>
          </a:p>
          <a:p>
            <a:pPr lvl="2">
              <a:buFont typeface="Wingdings" panose="05000000000000000000" pitchFamily="2" charset="2"/>
              <a:buChar char="Ø"/>
            </a:pPr>
            <a:r>
              <a:rPr lang="en-US" altLang="ja-JP" sz="1600" dirty="0"/>
              <a:t>20</a:t>
            </a:r>
            <a:r>
              <a:rPr lang="ja-JP" altLang="ja-JP" sz="1600" dirty="0"/>
              <a:t>歳以上（</a:t>
            </a:r>
            <a:r>
              <a:rPr lang="en-US" altLang="ja-JP" sz="1600" dirty="0"/>
              <a:t>69</a:t>
            </a:r>
            <a:r>
              <a:rPr lang="ja-JP" altLang="ja-JP" sz="1600" dirty="0"/>
              <a:t>歳まで）の男女で、上記国・地域に居住し、アメリカまたはフランスの国籍保有者とした。</a:t>
            </a:r>
            <a:endParaRPr lang="en-US" altLang="ja-JP" sz="1600" dirty="0"/>
          </a:p>
          <a:p>
            <a:pPr lvl="2">
              <a:buFont typeface="Wingdings" panose="05000000000000000000" pitchFamily="2" charset="2"/>
              <a:buChar char="Ø"/>
            </a:pPr>
            <a:r>
              <a:rPr lang="ja-JP" altLang="ja-JP" sz="1600" dirty="0"/>
              <a:t>本調査</a:t>
            </a:r>
            <a:r>
              <a:rPr lang="ja-JP" altLang="en-US" sz="1600" dirty="0"/>
              <a:t>は、こんにゃく</a:t>
            </a:r>
            <a:r>
              <a:rPr lang="ja-JP" altLang="ja-JP" sz="1600" dirty="0"/>
              <a:t>ゼリーを除くこんにゃく製品（板こんにゃく、糸こんにゃく（しらたき）、玉こんにゃく、こんにゃく麺）のいずれかの喫食経験がある人</a:t>
            </a:r>
            <a:endParaRPr lang="en-US" altLang="ja-JP" sz="1600" dirty="0"/>
          </a:p>
          <a:p>
            <a:pPr>
              <a:buFont typeface="Wingdings" panose="05000000000000000000" pitchFamily="2" charset="2"/>
              <a:buChar char="n"/>
            </a:pPr>
            <a:r>
              <a:rPr lang="ja-JP" altLang="en-US" sz="1600" dirty="0">
                <a:solidFill>
                  <a:srgbClr val="128D7D"/>
                </a:solidFill>
              </a:rPr>
              <a:t>回収サンプル数</a:t>
            </a:r>
            <a:endParaRPr lang="en-US" altLang="ja-JP" sz="1600" dirty="0">
              <a:solidFill>
                <a:srgbClr val="128D7D"/>
              </a:solidFill>
            </a:endParaRPr>
          </a:p>
          <a:p>
            <a:pPr lvl="1">
              <a:buFont typeface="Arial" panose="020B0604020202020204" pitchFamily="34" charset="0"/>
              <a:buChar char="•"/>
            </a:pPr>
            <a:r>
              <a:rPr lang="ja-JP" altLang="en-US" sz="1600" dirty="0"/>
              <a:t>本調査の回収サンプル数は</a:t>
            </a:r>
            <a:r>
              <a:rPr lang="ja-JP" altLang="ja-JP" sz="1600" dirty="0"/>
              <a:t>各国</a:t>
            </a:r>
            <a:r>
              <a:rPr lang="en-US" altLang="ja-JP" sz="1600" dirty="0"/>
              <a:t>100ss</a:t>
            </a:r>
            <a:r>
              <a:rPr lang="ja-JP" altLang="ja-JP" sz="1600" dirty="0"/>
              <a:t>、性・年代別の均等割付なし</a:t>
            </a:r>
          </a:p>
          <a:p>
            <a:pPr>
              <a:buFont typeface="Wingdings" panose="05000000000000000000" pitchFamily="2" charset="2"/>
              <a:buChar char="n"/>
            </a:pPr>
            <a:r>
              <a:rPr lang="ja-JP" altLang="ja-JP" sz="1600" dirty="0">
                <a:solidFill>
                  <a:srgbClr val="128D7D"/>
                </a:solidFill>
              </a:rPr>
              <a:t>調査手法</a:t>
            </a:r>
          </a:p>
          <a:p>
            <a:pPr lvl="1">
              <a:buFont typeface="Arial" panose="020B0604020202020204" pitchFamily="34" charset="0"/>
              <a:buChar char="•"/>
            </a:pPr>
            <a:r>
              <a:rPr lang="ja-JP" altLang="ja-JP" sz="1600" dirty="0"/>
              <a:t>インターネット消費者調査</a:t>
            </a:r>
          </a:p>
          <a:p>
            <a:pPr>
              <a:buFont typeface="Wingdings" panose="05000000000000000000" pitchFamily="2" charset="2"/>
              <a:buChar char="n"/>
            </a:pPr>
            <a:r>
              <a:rPr lang="ja-JP" altLang="ja-JP" sz="1600" dirty="0">
                <a:solidFill>
                  <a:srgbClr val="128D7D"/>
                </a:solidFill>
              </a:rPr>
              <a:t>調査期間</a:t>
            </a:r>
          </a:p>
          <a:p>
            <a:pPr lvl="1">
              <a:buFont typeface="Arial" panose="020B0604020202020204" pitchFamily="34" charset="0"/>
              <a:buChar char="•"/>
            </a:pPr>
            <a:r>
              <a:rPr lang="en-US" altLang="ja-JP" sz="1600" dirty="0"/>
              <a:t>2025</a:t>
            </a:r>
            <a:r>
              <a:rPr lang="ja-JP" altLang="ja-JP" sz="1600" dirty="0"/>
              <a:t>年</a:t>
            </a:r>
            <a:r>
              <a:rPr lang="en-US" altLang="ja-JP" sz="1600" dirty="0"/>
              <a:t>5</a:t>
            </a:r>
            <a:r>
              <a:rPr lang="ja-JP" altLang="ja-JP" sz="1600" dirty="0"/>
              <a:t>～</a:t>
            </a:r>
            <a:r>
              <a:rPr lang="en-US" altLang="ja-JP" sz="1600" dirty="0"/>
              <a:t>8</a:t>
            </a:r>
            <a:r>
              <a:rPr lang="ja-JP" altLang="ja-JP" sz="1600" dirty="0"/>
              <a:t>月</a:t>
            </a:r>
            <a:endParaRPr lang="en-US" altLang="ja-JP" sz="1600" dirty="0"/>
          </a:p>
          <a:p>
            <a:pPr>
              <a:buFont typeface="Wingdings" panose="05000000000000000000" pitchFamily="2" charset="2"/>
              <a:buChar char="n"/>
            </a:pPr>
            <a:r>
              <a:rPr lang="ja-JP" altLang="en-US" sz="1600" dirty="0">
                <a:solidFill>
                  <a:srgbClr val="128D7D"/>
                </a:solidFill>
              </a:rPr>
              <a:t>調査実施主体</a:t>
            </a:r>
            <a:endParaRPr lang="en-US" altLang="ja-JP" sz="1600" dirty="0">
              <a:solidFill>
                <a:srgbClr val="128D7D"/>
              </a:solidFill>
            </a:endParaRPr>
          </a:p>
          <a:p>
            <a:pPr lvl="1">
              <a:buFont typeface="Arial" panose="020B0604020202020204" pitchFamily="34" charset="0"/>
              <a:buChar char="•"/>
            </a:pPr>
            <a:r>
              <a:rPr kumimoji="1" lang="ja-JP" altLang="en-US" sz="1600" dirty="0"/>
              <a:t>一般</a:t>
            </a:r>
            <a:r>
              <a:rPr lang="ja-JP" altLang="en-US" sz="1600" dirty="0">
                <a:solidFill>
                  <a:schemeClr val="tx1"/>
                </a:solidFill>
              </a:rPr>
              <a:t>財団法人日本こんにゃく協会（株式会社矢野経済研究所へ委託）</a:t>
            </a:r>
            <a:endParaRPr kumimoji="1" lang="ja-JP" altLang="en-US" sz="1600" dirty="0">
              <a:solidFill>
                <a:schemeClr val="tx1"/>
              </a:solidFill>
            </a:endParaRPr>
          </a:p>
        </p:txBody>
      </p:sp>
    </p:spTree>
    <p:extLst>
      <p:ext uri="{BB962C8B-B14F-4D97-AF65-F5344CB8AC3E}">
        <p14:creationId xmlns:p14="http://schemas.microsoft.com/office/powerpoint/2010/main" val="22080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2950C-B3B7-55FF-ABB6-D6694E37FBCB}"/>
              </a:ext>
            </a:extLst>
          </p:cNvPr>
          <p:cNvSpPr>
            <a:spLocks noGrp="1"/>
          </p:cNvSpPr>
          <p:nvPr>
            <p:ph type="sldNum" sz="quarter" idx="4"/>
          </p:nvPr>
        </p:nvSpPr>
        <p:spPr/>
        <p:txBody>
          <a:bodyPr/>
          <a:lstStyle/>
          <a:p>
            <a:fld id="{A68047F7-9AF9-6C4F-A8BE-056EFB38D83D}" type="slidenum">
              <a:rPr lang="ja-JP" altLang="en-US" smtClean="0"/>
              <a:pPr/>
              <a:t>20</a:t>
            </a:fld>
            <a:endParaRPr lang="ja-JP" altLang="en-US" dirty="0"/>
          </a:p>
        </p:txBody>
      </p:sp>
      <p:sp>
        <p:nvSpPr>
          <p:cNvPr id="3" name="テキスト プレースホルダー 2">
            <a:extLst>
              <a:ext uri="{FF2B5EF4-FFF2-40B4-BE49-F238E27FC236}">
                <a16:creationId xmlns:a16="http://schemas.microsoft.com/office/drawing/2014/main" id="{880C70F9-463F-3C42-27B1-8A297A29B3E5}"/>
              </a:ext>
            </a:extLst>
          </p:cNvPr>
          <p:cNvSpPr>
            <a:spLocks noGrp="1"/>
          </p:cNvSpPr>
          <p:nvPr>
            <p:ph type="body" sz="quarter" idx="10"/>
          </p:nvPr>
        </p:nvSpPr>
        <p:spPr/>
        <p:txBody>
          <a:bodyPr/>
          <a:lstStyle/>
          <a:p>
            <a:r>
              <a:rPr kumimoji="1" lang="ja-JP" altLang="en-US" dirty="0"/>
              <a:t>こんにゃくを使用した各メニューの喫食意向</a:t>
            </a:r>
          </a:p>
        </p:txBody>
      </p:sp>
      <p:pic>
        <p:nvPicPr>
          <p:cNvPr id="5" name="図 4">
            <a:extLst>
              <a:ext uri="{FF2B5EF4-FFF2-40B4-BE49-F238E27FC236}">
                <a16:creationId xmlns:a16="http://schemas.microsoft.com/office/drawing/2014/main" id="{78B8AFAE-E428-27BB-4D3D-A5EFEE3EB5F7}"/>
              </a:ext>
            </a:extLst>
          </p:cNvPr>
          <p:cNvPicPr>
            <a:picLocks noChangeAspect="1"/>
          </p:cNvPicPr>
          <p:nvPr/>
        </p:nvPicPr>
        <p:blipFill>
          <a:blip r:embed="rId3"/>
          <a:stretch>
            <a:fillRect/>
          </a:stretch>
        </p:blipFill>
        <p:spPr>
          <a:xfrm>
            <a:off x="1160368" y="1256537"/>
            <a:ext cx="2162890" cy="2162890"/>
          </a:xfrm>
          <a:prstGeom prst="rect">
            <a:avLst/>
          </a:prstGeom>
        </p:spPr>
      </p:pic>
      <p:pic>
        <p:nvPicPr>
          <p:cNvPr id="6" name="図 5">
            <a:extLst>
              <a:ext uri="{FF2B5EF4-FFF2-40B4-BE49-F238E27FC236}">
                <a16:creationId xmlns:a16="http://schemas.microsoft.com/office/drawing/2014/main" id="{9DD8AEEA-529B-2A6C-8D36-A5D705E81AC0}"/>
              </a:ext>
            </a:extLst>
          </p:cNvPr>
          <p:cNvPicPr>
            <a:picLocks noChangeAspect="1"/>
          </p:cNvPicPr>
          <p:nvPr/>
        </p:nvPicPr>
        <p:blipFill>
          <a:blip r:embed="rId4"/>
          <a:stretch>
            <a:fillRect/>
          </a:stretch>
        </p:blipFill>
        <p:spPr>
          <a:xfrm>
            <a:off x="6582743" y="1256537"/>
            <a:ext cx="2826371" cy="1885311"/>
          </a:xfrm>
          <a:prstGeom prst="rect">
            <a:avLst/>
          </a:prstGeom>
        </p:spPr>
      </p:pic>
      <p:pic>
        <p:nvPicPr>
          <p:cNvPr id="7" name="図 6">
            <a:extLst>
              <a:ext uri="{FF2B5EF4-FFF2-40B4-BE49-F238E27FC236}">
                <a16:creationId xmlns:a16="http://schemas.microsoft.com/office/drawing/2014/main" id="{0F4CD283-EBC7-B350-FA4D-4ED317520F6C}"/>
              </a:ext>
            </a:extLst>
          </p:cNvPr>
          <p:cNvPicPr>
            <a:picLocks noChangeAspect="1"/>
          </p:cNvPicPr>
          <p:nvPr/>
        </p:nvPicPr>
        <p:blipFill>
          <a:blip r:embed="rId5"/>
          <a:stretch>
            <a:fillRect/>
          </a:stretch>
        </p:blipFill>
        <p:spPr>
          <a:xfrm>
            <a:off x="4064570" y="1256538"/>
            <a:ext cx="2162890" cy="2162890"/>
          </a:xfrm>
          <a:prstGeom prst="rect">
            <a:avLst/>
          </a:prstGeom>
        </p:spPr>
      </p:pic>
      <p:pic>
        <p:nvPicPr>
          <p:cNvPr id="8" name="図 7">
            <a:extLst>
              <a:ext uri="{FF2B5EF4-FFF2-40B4-BE49-F238E27FC236}">
                <a16:creationId xmlns:a16="http://schemas.microsoft.com/office/drawing/2014/main" id="{A442FD55-4C2E-29F6-15AC-081D6CA0AB26}"/>
              </a:ext>
            </a:extLst>
          </p:cNvPr>
          <p:cNvPicPr>
            <a:picLocks noChangeAspect="1"/>
          </p:cNvPicPr>
          <p:nvPr/>
        </p:nvPicPr>
        <p:blipFill>
          <a:blip r:embed="rId6"/>
          <a:stretch>
            <a:fillRect/>
          </a:stretch>
        </p:blipFill>
        <p:spPr>
          <a:xfrm>
            <a:off x="745213" y="3876363"/>
            <a:ext cx="2834055" cy="1885311"/>
          </a:xfrm>
          <a:prstGeom prst="rect">
            <a:avLst/>
          </a:prstGeom>
        </p:spPr>
      </p:pic>
      <p:pic>
        <p:nvPicPr>
          <p:cNvPr id="9" name="図 8">
            <a:extLst>
              <a:ext uri="{FF2B5EF4-FFF2-40B4-BE49-F238E27FC236}">
                <a16:creationId xmlns:a16="http://schemas.microsoft.com/office/drawing/2014/main" id="{FBCF7C1B-983C-D1A1-6ABF-ADB36515212D}"/>
              </a:ext>
            </a:extLst>
          </p:cNvPr>
          <p:cNvPicPr>
            <a:picLocks noChangeAspect="1"/>
          </p:cNvPicPr>
          <p:nvPr/>
        </p:nvPicPr>
        <p:blipFill>
          <a:blip r:embed="rId7"/>
          <a:stretch>
            <a:fillRect/>
          </a:stretch>
        </p:blipFill>
        <p:spPr>
          <a:xfrm>
            <a:off x="3872771" y="3889135"/>
            <a:ext cx="3023480" cy="1885311"/>
          </a:xfrm>
          <a:prstGeom prst="rect">
            <a:avLst/>
          </a:prstGeom>
        </p:spPr>
      </p:pic>
      <p:pic>
        <p:nvPicPr>
          <p:cNvPr id="10" name="図 9">
            <a:extLst>
              <a:ext uri="{FF2B5EF4-FFF2-40B4-BE49-F238E27FC236}">
                <a16:creationId xmlns:a16="http://schemas.microsoft.com/office/drawing/2014/main" id="{95196542-1B75-4388-6CC2-A9900187240A}"/>
              </a:ext>
            </a:extLst>
          </p:cNvPr>
          <p:cNvPicPr>
            <a:picLocks noChangeAspect="1"/>
          </p:cNvPicPr>
          <p:nvPr/>
        </p:nvPicPr>
        <p:blipFill>
          <a:blip r:embed="rId8"/>
          <a:srcRect t="26149"/>
          <a:stretch>
            <a:fillRect/>
          </a:stretch>
        </p:blipFill>
        <p:spPr>
          <a:xfrm>
            <a:off x="7375492" y="3682389"/>
            <a:ext cx="2020176" cy="2239261"/>
          </a:xfrm>
          <a:prstGeom prst="rect">
            <a:avLst/>
          </a:prstGeom>
        </p:spPr>
      </p:pic>
      <p:sp>
        <p:nvSpPr>
          <p:cNvPr id="11" name="テキスト ボックス 10">
            <a:extLst>
              <a:ext uri="{FF2B5EF4-FFF2-40B4-BE49-F238E27FC236}">
                <a16:creationId xmlns:a16="http://schemas.microsoft.com/office/drawing/2014/main" id="{D889F4A4-7F8A-1106-C247-980C341B0F60}"/>
              </a:ext>
            </a:extLst>
          </p:cNvPr>
          <p:cNvSpPr txBox="1"/>
          <p:nvPr/>
        </p:nvSpPr>
        <p:spPr>
          <a:xfrm>
            <a:off x="1236160" y="3440151"/>
            <a:ext cx="1852159" cy="307777"/>
          </a:xfrm>
          <a:prstGeom prst="rect">
            <a:avLst/>
          </a:prstGeom>
          <a:noFill/>
        </p:spPr>
        <p:txBody>
          <a:bodyPr wrap="square" rtlCol="0">
            <a:spAutoFit/>
          </a:bodyPr>
          <a:lstStyle/>
          <a:p>
            <a:pPr algn="ctr"/>
            <a:r>
              <a:rPr kumimoji="1" lang="ja-JP" altLang="en-US" sz="1400" dirty="0"/>
              <a:t>しらたきサラダ</a:t>
            </a:r>
          </a:p>
        </p:txBody>
      </p:sp>
      <p:sp>
        <p:nvSpPr>
          <p:cNvPr id="12" name="テキスト ボックス 11">
            <a:extLst>
              <a:ext uri="{FF2B5EF4-FFF2-40B4-BE49-F238E27FC236}">
                <a16:creationId xmlns:a16="http://schemas.microsoft.com/office/drawing/2014/main" id="{14E308C2-586F-B463-EDCF-778DAEA7AD89}"/>
              </a:ext>
            </a:extLst>
          </p:cNvPr>
          <p:cNvSpPr txBox="1"/>
          <p:nvPr/>
        </p:nvSpPr>
        <p:spPr>
          <a:xfrm>
            <a:off x="3925240" y="3440151"/>
            <a:ext cx="2441550" cy="307777"/>
          </a:xfrm>
          <a:prstGeom prst="rect">
            <a:avLst/>
          </a:prstGeom>
          <a:noFill/>
        </p:spPr>
        <p:txBody>
          <a:bodyPr wrap="square" rtlCol="0">
            <a:spAutoFit/>
          </a:bodyPr>
          <a:lstStyle/>
          <a:p>
            <a:pPr algn="ctr"/>
            <a:r>
              <a:rPr kumimoji="1" lang="ja-JP" altLang="en-US" sz="1400" dirty="0"/>
              <a:t>しらたきを使った焼きそば</a:t>
            </a:r>
          </a:p>
        </p:txBody>
      </p:sp>
      <p:sp>
        <p:nvSpPr>
          <p:cNvPr id="13" name="テキスト ボックス 12">
            <a:extLst>
              <a:ext uri="{FF2B5EF4-FFF2-40B4-BE49-F238E27FC236}">
                <a16:creationId xmlns:a16="http://schemas.microsoft.com/office/drawing/2014/main" id="{824D59B0-EA66-370B-7A85-9C5D7A12B15F}"/>
              </a:ext>
            </a:extLst>
          </p:cNvPr>
          <p:cNvSpPr txBox="1"/>
          <p:nvPr/>
        </p:nvSpPr>
        <p:spPr>
          <a:xfrm>
            <a:off x="6730181" y="3154244"/>
            <a:ext cx="2441550" cy="307777"/>
          </a:xfrm>
          <a:prstGeom prst="rect">
            <a:avLst/>
          </a:prstGeom>
          <a:noFill/>
        </p:spPr>
        <p:txBody>
          <a:bodyPr wrap="square" rtlCol="0">
            <a:spAutoFit/>
          </a:bodyPr>
          <a:lstStyle/>
          <a:p>
            <a:pPr algn="ctr"/>
            <a:r>
              <a:rPr kumimoji="1" lang="ja-JP" altLang="en-US" sz="1400" dirty="0"/>
              <a:t>しらたきを使ったパスタ</a:t>
            </a:r>
          </a:p>
        </p:txBody>
      </p:sp>
      <p:sp>
        <p:nvSpPr>
          <p:cNvPr id="14" name="テキスト ボックス 13">
            <a:extLst>
              <a:ext uri="{FF2B5EF4-FFF2-40B4-BE49-F238E27FC236}">
                <a16:creationId xmlns:a16="http://schemas.microsoft.com/office/drawing/2014/main" id="{ED1B844A-E712-9A78-D9A3-9BC820B83B2B}"/>
              </a:ext>
            </a:extLst>
          </p:cNvPr>
          <p:cNvSpPr txBox="1"/>
          <p:nvPr/>
        </p:nvSpPr>
        <p:spPr>
          <a:xfrm>
            <a:off x="1236159" y="5774446"/>
            <a:ext cx="1852159" cy="307777"/>
          </a:xfrm>
          <a:prstGeom prst="rect">
            <a:avLst/>
          </a:prstGeom>
          <a:noFill/>
        </p:spPr>
        <p:txBody>
          <a:bodyPr wrap="square" rtlCol="0">
            <a:spAutoFit/>
          </a:bodyPr>
          <a:lstStyle/>
          <a:p>
            <a:pPr algn="ctr"/>
            <a:r>
              <a:rPr kumimoji="1" lang="ja-JP" altLang="en-US" sz="1400" dirty="0"/>
              <a:t>しらたきフォー</a:t>
            </a:r>
          </a:p>
        </p:txBody>
      </p:sp>
      <p:sp>
        <p:nvSpPr>
          <p:cNvPr id="15" name="テキスト ボックス 14">
            <a:extLst>
              <a:ext uri="{FF2B5EF4-FFF2-40B4-BE49-F238E27FC236}">
                <a16:creationId xmlns:a16="http://schemas.microsoft.com/office/drawing/2014/main" id="{B94D6C3A-D98F-AC55-4DDD-A90E522000DE}"/>
              </a:ext>
            </a:extLst>
          </p:cNvPr>
          <p:cNvSpPr txBox="1"/>
          <p:nvPr/>
        </p:nvSpPr>
        <p:spPr>
          <a:xfrm>
            <a:off x="4577647" y="5767762"/>
            <a:ext cx="1852159" cy="307777"/>
          </a:xfrm>
          <a:prstGeom prst="rect">
            <a:avLst/>
          </a:prstGeom>
          <a:noFill/>
        </p:spPr>
        <p:txBody>
          <a:bodyPr wrap="square" rtlCol="0">
            <a:spAutoFit/>
          </a:bodyPr>
          <a:lstStyle/>
          <a:p>
            <a:pPr algn="ctr"/>
            <a:r>
              <a:rPr kumimoji="1" lang="ja-JP" altLang="en-US" sz="1400" dirty="0"/>
              <a:t>おでん</a:t>
            </a:r>
          </a:p>
        </p:txBody>
      </p:sp>
      <p:sp>
        <p:nvSpPr>
          <p:cNvPr id="16" name="テキスト ボックス 15">
            <a:extLst>
              <a:ext uri="{FF2B5EF4-FFF2-40B4-BE49-F238E27FC236}">
                <a16:creationId xmlns:a16="http://schemas.microsoft.com/office/drawing/2014/main" id="{FC2A9310-AB67-F99D-C68A-40A146238495}"/>
              </a:ext>
            </a:extLst>
          </p:cNvPr>
          <p:cNvSpPr txBox="1"/>
          <p:nvPr/>
        </p:nvSpPr>
        <p:spPr>
          <a:xfrm>
            <a:off x="7459500" y="5938097"/>
            <a:ext cx="1852159" cy="523220"/>
          </a:xfrm>
          <a:prstGeom prst="rect">
            <a:avLst/>
          </a:prstGeom>
          <a:noFill/>
        </p:spPr>
        <p:txBody>
          <a:bodyPr wrap="square" rtlCol="0">
            <a:spAutoFit/>
          </a:bodyPr>
          <a:lstStyle/>
          <a:p>
            <a:pPr algn="ctr"/>
            <a:r>
              <a:rPr lang="ja-JP" altLang="en-US" sz="1400" dirty="0"/>
              <a:t>こんにゃくを使ったデザート</a:t>
            </a:r>
            <a:endParaRPr kumimoji="1" lang="ja-JP" altLang="en-US" sz="1400" dirty="0"/>
          </a:p>
        </p:txBody>
      </p:sp>
      <p:sp>
        <p:nvSpPr>
          <p:cNvPr id="4" name="テキスト ボックス 1">
            <a:extLst>
              <a:ext uri="{FF2B5EF4-FFF2-40B4-BE49-F238E27FC236}">
                <a16:creationId xmlns:a16="http://schemas.microsoft.com/office/drawing/2014/main" id="{214E3254-19E3-A7B5-D848-EBE0E15D181B}"/>
              </a:ext>
            </a:extLst>
          </p:cNvPr>
          <p:cNvSpPr txBox="1"/>
          <p:nvPr/>
        </p:nvSpPr>
        <p:spPr>
          <a:xfrm>
            <a:off x="5226756" y="6481012"/>
            <a:ext cx="4723629" cy="269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kern="1200" dirty="0">
                <a:solidFill>
                  <a:schemeClr val="tx1">
                    <a:lumMod val="75000"/>
                    <a:lumOff val="25000"/>
                  </a:schemeClr>
                </a:solidFill>
              </a:rPr>
              <a:t>（写真：一般財団法人日本こんにゃく協会提供）</a:t>
            </a:r>
          </a:p>
        </p:txBody>
      </p:sp>
    </p:spTree>
    <p:extLst>
      <p:ext uri="{BB962C8B-B14F-4D97-AF65-F5344CB8AC3E}">
        <p14:creationId xmlns:p14="http://schemas.microsoft.com/office/powerpoint/2010/main" val="236251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F0EF33D-484C-5A17-54A7-F7CBA4002E17}"/>
              </a:ext>
            </a:extLst>
          </p:cNvPr>
          <p:cNvSpPr>
            <a:spLocks noGrp="1"/>
          </p:cNvSpPr>
          <p:nvPr>
            <p:ph type="sldNum" sz="quarter" idx="4"/>
          </p:nvPr>
        </p:nvSpPr>
        <p:spPr/>
        <p:txBody>
          <a:bodyPr/>
          <a:lstStyle/>
          <a:p>
            <a:fld id="{A68047F7-9AF9-6C4F-A8BE-056EFB38D83D}" type="slidenum">
              <a:rPr lang="ja-JP" altLang="en-US" smtClean="0"/>
              <a:pPr/>
              <a:t>21</a:t>
            </a:fld>
            <a:endParaRPr lang="ja-JP" altLang="en-US" dirty="0"/>
          </a:p>
        </p:txBody>
      </p:sp>
      <p:sp>
        <p:nvSpPr>
          <p:cNvPr id="3" name="テキスト プレースホルダー 2">
            <a:extLst>
              <a:ext uri="{FF2B5EF4-FFF2-40B4-BE49-F238E27FC236}">
                <a16:creationId xmlns:a16="http://schemas.microsoft.com/office/drawing/2014/main" id="{102D063F-8307-EBC5-C529-7E19B142D059}"/>
              </a:ext>
            </a:extLst>
          </p:cNvPr>
          <p:cNvSpPr>
            <a:spLocks noGrp="1"/>
          </p:cNvSpPr>
          <p:nvPr>
            <p:ph type="body" sz="quarter" idx="10"/>
          </p:nvPr>
        </p:nvSpPr>
        <p:spPr/>
        <p:txBody>
          <a:bodyPr/>
          <a:lstStyle/>
          <a:p>
            <a:r>
              <a:rPr lang="ja-JP" altLang="en-US" dirty="0"/>
              <a:t>こんにゃくを使用した各メニューの喫食意向（アメリカ）</a:t>
            </a:r>
          </a:p>
        </p:txBody>
      </p:sp>
      <p:sp>
        <p:nvSpPr>
          <p:cNvPr id="4" name="テキスト プレースホルダー 3">
            <a:extLst>
              <a:ext uri="{FF2B5EF4-FFF2-40B4-BE49-F238E27FC236}">
                <a16:creationId xmlns:a16="http://schemas.microsoft.com/office/drawing/2014/main" id="{531B8568-785B-2029-BD0D-B6A0510D91E6}"/>
              </a:ext>
            </a:extLst>
          </p:cNvPr>
          <p:cNvSpPr>
            <a:spLocks noGrp="1"/>
          </p:cNvSpPr>
          <p:nvPr>
            <p:ph type="body" sz="quarter" idx="11"/>
          </p:nvPr>
        </p:nvSpPr>
        <p:spPr>
          <a:xfrm>
            <a:off x="496888" y="1089597"/>
            <a:ext cx="8912225" cy="1002021"/>
          </a:xfrm>
        </p:spPr>
        <p:txBody>
          <a:bodyPr>
            <a:normAutofit/>
          </a:bodyPr>
          <a:lstStyle/>
          <a:p>
            <a:r>
              <a:rPr kumimoji="1" lang="ja-JP" altLang="en-US" dirty="0"/>
              <a:t>食べたい計（食べたい＋どちらかというと食べたい）の比率は、「しらたきを使ったパスタ」が</a:t>
            </a:r>
            <a:r>
              <a:rPr kumimoji="1" lang="en-US" altLang="ja-JP" dirty="0"/>
              <a:t>88.6</a:t>
            </a:r>
            <a:r>
              <a:rPr kumimoji="1" lang="ja-JP" altLang="en-US" dirty="0"/>
              <a:t>％で最も高く、「しらたきサラダ」、「しらたきを使った焼きそば」が続いた。</a:t>
            </a:r>
            <a:endParaRPr kumimoji="1" lang="en-US" altLang="ja-JP" dirty="0"/>
          </a:p>
          <a:p>
            <a:r>
              <a:rPr lang="ja-JP" altLang="en-US" dirty="0"/>
              <a:t>特に、「しらたきサラダ」、「しらたきを使った焼きそば」は「食べたい」の比率が</a:t>
            </a:r>
            <a:r>
              <a:rPr lang="en-US" altLang="ja-JP" dirty="0"/>
              <a:t>5</a:t>
            </a:r>
            <a:r>
              <a:rPr lang="ja-JP" altLang="en-US" dirty="0"/>
              <a:t>割を超え、高い喫食意向がうかがえる。</a:t>
            </a:r>
            <a:endParaRPr kumimoji="1" lang="ja-JP" altLang="en-US" dirty="0"/>
          </a:p>
        </p:txBody>
      </p:sp>
      <p:graphicFrame>
        <p:nvGraphicFramePr>
          <p:cNvPr id="5" name="グラフ 4">
            <a:extLst>
              <a:ext uri="{FF2B5EF4-FFF2-40B4-BE49-F238E27FC236}">
                <a16:creationId xmlns:a16="http://schemas.microsoft.com/office/drawing/2014/main" id="{83165351-C69E-035A-E446-0E75168207CB}"/>
              </a:ext>
            </a:extLst>
          </p:cNvPr>
          <p:cNvGraphicFramePr/>
          <p:nvPr>
            <p:extLst>
              <p:ext uri="{D42A27DB-BD31-4B8C-83A1-F6EECF244321}">
                <p14:modId xmlns:p14="http://schemas.microsoft.com/office/powerpoint/2010/main" val="4167745385"/>
              </p:ext>
            </p:extLst>
          </p:nvPr>
        </p:nvGraphicFramePr>
        <p:xfrm>
          <a:off x="0" y="1992282"/>
          <a:ext cx="9065852" cy="4338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 5">
            <a:extLst>
              <a:ext uri="{FF2B5EF4-FFF2-40B4-BE49-F238E27FC236}">
                <a16:creationId xmlns:a16="http://schemas.microsoft.com/office/drawing/2014/main" id="{3909E03A-664C-DE33-D40A-5288FAC2D165}"/>
              </a:ext>
            </a:extLst>
          </p:cNvPr>
          <p:cNvGraphicFramePr>
            <a:graphicFrameLocks noGrp="1"/>
          </p:cNvGraphicFramePr>
          <p:nvPr>
            <p:extLst>
              <p:ext uri="{D42A27DB-BD31-4B8C-83A1-F6EECF244321}">
                <p14:modId xmlns:p14="http://schemas.microsoft.com/office/powerpoint/2010/main" val="425400029"/>
              </p:ext>
            </p:extLst>
          </p:nvPr>
        </p:nvGraphicFramePr>
        <p:xfrm>
          <a:off x="9065852" y="3671437"/>
          <a:ext cx="840148" cy="2502552"/>
        </p:xfrm>
        <a:graphic>
          <a:graphicData uri="http://schemas.openxmlformats.org/drawingml/2006/table">
            <a:tbl>
              <a:tblPr firstRow="1" bandRow="1">
                <a:tableStyleId>{2D5ABB26-0587-4C30-8999-92F81FD0307C}</a:tableStyleId>
              </a:tblPr>
              <a:tblGrid>
                <a:gridCol w="840148">
                  <a:extLst>
                    <a:ext uri="{9D8B030D-6E8A-4147-A177-3AD203B41FA5}">
                      <a16:colId xmlns:a16="http://schemas.microsoft.com/office/drawing/2014/main" val="2612974579"/>
                    </a:ext>
                  </a:extLst>
                </a:gridCol>
              </a:tblGrid>
              <a:tr h="417092">
                <a:tc>
                  <a:txBody>
                    <a:bodyPr/>
                    <a:lstStyle/>
                    <a:p>
                      <a:pPr algn="ctr" fontAlgn="ctr">
                        <a:buNone/>
                      </a:pPr>
                      <a:r>
                        <a:rPr lang="en-US" altLang="ja-JP" sz="1400" b="0" i="0" u="none" strike="noStrike" dirty="0">
                          <a:solidFill>
                            <a:srgbClr val="000000"/>
                          </a:solidFill>
                          <a:effectLst/>
                          <a:latin typeface="+mn-ea"/>
                          <a:ea typeface="+mn-ea"/>
                        </a:rPr>
                        <a:t>88.6 </a:t>
                      </a:r>
                    </a:p>
                  </a:txBody>
                  <a:tcPr marL="7620" marR="7620" marT="7620" marB="0" anchor="ctr"/>
                </a:tc>
                <a:extLst>
                  <a:ext uri="{0D108BD9-81ED-4DB2-BD59-A6C34878D82A}">
                    <a16:rowId xmlns:a16="http://schemas.microsoft.com/office/drawing/2014/main" val="2974081818"/>
                  </a:ext>
                </a:extLst>
              </a:tr>
              <a:tr h="417092">
                <a:tc>
                  <a:txBody>
                    <a:bodyPr/>
                    <a:lstStyle/>
                    <a:p>
                      <a:pPr algn="ctr" fontAlgn="ctr">
                        <a:buNone/>
                      </a:pPr>
                      <a:r>
                        <a:rPr lang="en-US" altLang="ja-JP" sz="1400" b="0" i="0" u="none" strike="noStrike">
                          <a:solidFill>
                            <a:srgbClr val="000000"/>
                          </a:solidFill>
                          <a:effectLst/>
                          <a:latin typeface="+mn-ea"/>
                          <a:ea typeface="+mn-ea"/>
                        </a:rPr>
                        <a:t>81.8 </a:t>
                      </a:r>
                    </a:p>
                  </a:txBody>
                  <a:tcPr marL="7620" marR="7620" marT="7620" marB="0" anchor="ctr"/>
                </a:tc>
                <a:extLst>
                  <a:ext uri="{0D108BD9-81ED-4DB2-BD59-A6C34878D82A}">
                    <a16:rowId xmlns:a16="http://schemas.microsoft.com/office/drawing/2014/main" val="3091015061"/>
                  </a:ext>
                </a:extLst>
              </a:tr>
              <a:tr h="417092">
                <a:tc>
                  <a:txBody>
                    <a:bodyPr/>
                    <a:lstStyle/>
                    <a:p>
                      <a:pPr algn="ctr" fontAlgn="ctr">
                        <a:buNone/>
                      </a:pPr>
                      <a:r>
                        <a:rPr lang="en-US" altLang="ja-JP" sz="1400" b="0" i="0" u="none" strike="noStrike">
                          <a:solidFill>
                            <a:srgbClr val="000000"/>
                          </a:solidFill>
                          <a:effectLst/>
                          <a:latin typeface="+mn-ea"/>
                          <a:ea typeface="+mn-ea"/>
                        </a:rPr>
                        <a:t>79.5 </a:t>
                      </a:r>
                    </a:p>
                  </a:txBody>
                  <a:tcPr marL="7620" marR="7620" marT="7620" marB="0" anchor="ctr"/>
                </a:tc>
                <a:extLst>
                  <a:ext uri="{0D108BD9-81ED-4DB2-BD59-A6C34878D82A}">
                    <a16:rowId xmlns:a16="http://schemas.microsoft.com/office/drawing/2014/main" val="842061975"/>
                  </a:ext>
                </a:extLst>
              </a:tr>
              <a:tr h="417092">
                <a:tc>
                  <a:txBody>
                    <a:bodyPr/>
                    <a:lstStyle/>
                    <a:p>
                      <a:pPr algn="ctr" fontAlgn="ctr">
                        <a:buNone/>
                      </a:pPr>
                      <a:r>
                        <a:rPr lang="en-US" altLang="ja-JP" sz="1400" b="0" i="0" u="none" strike="noStrike">
                          <a:solidFill>
                            <a:srgbClr val="000000"/>
                          </a:solidFill>
                          <a:effectLst/>
                          <a:latin typeface="+mn-ea"/>
                          <a:ea typeface="+mn-ea"/>
                        </a:rPr>
                        <a:t>72.7 </a:t>
                      </a:r>
                    </a:p>
                  </a:txBody>
                  <a:tcPr marL="7620" marR="7620" marT="7620" marB="0" anchor="ctr"/>
                </a:tc>
                <a:extLst>
                  <a:ext uri="{0D108BD9-81ED-4DB2-BD59-A6C34878D82A}">
                    <a16:rowId xmlns:a16="http://schemas.microsoft.com/office/drawing/2014/main" val="1218163527"/>
                  </a:ext>
                </a:extLst>
              </a:tr>
              <a:tr h="417092">
                <a:tc>
                  <a:txBody>
                    <a:bodyPr/>
                    <a:lstStyle/>
                    <a:p>
                      <a:pPr algn="ctr" fontAlgn="ctr">
                        <a:buNone/>
                      </a:pPr>
                      <a:r>
                        <a:rPr lang="en-US" altLang="ja-JP" sz="1400" b="0" i="0" u="none" strike="noStrike">
                          <a:solidFill>
                            <a:srgbClr val="000000"/>
                          </a:solidFill>
                          <a:effectLst/>
                          <a:latin typeface="+mn-ea"/>
                          <a:ea typeface="+mn-ea"/>
                        </a:rPr>
                        <a:t>72.0 </a:t>
                      </a:r>
                    </a:p>
                  </a:txBody>
                  <a:tcPr marL="7620" marR="7620" marT="7620" marB="0" anchor="ctr"/>
                </a:tc>
                <a:extLst>
                  <a:ext uri="{0D108BD9-81ED-4DB2-BD59-A6C34878D82A}">
                    <a16:rowId xmlns:a16="http://schemas.microsoft.com/office/drawing/2014/main" val="790187639"/>
                  </a:ext>
                </a:extLst>
              </a:tr>
              <a:tr h="417092">
                <a:tc>
                  <a:txBody>
                    <a:bodyPr/>
                    <a:lstStyle/>
                    <a:p>
                      <a:pPr algn="ctr" fontAlgn="ctr">
                        <a:buNone/>
                      </a:pPr>
                      <a:r>
                        <a:rPr lang="en-US" altLang="ja-JP" sz="1400" b="0" i="0" u="none" strike="noStrike" dirty="0">
                          <a:solidFill>
                            <a:srgbClr val="000000"/>
                          </a:solidFill>
                          <a:effectLst/>
                          <a:latin typeface="+mn-ea"/>
                          <a:ea typeface="+mn-ea"/>
                        </a:rPr>
                        <a:t>66.7 </a:t>
                      </a:r>
                    </a:p>
                  </a:txBody>
                  <a:tcPr marL="7620" marR="7620" marT="7620" marB="0" anchor="ctr"/>
                </a:tc>
                <a:extLst>
                  <a:ext uri="{0D108BD9-81ED-4DB2-BD59-A6C34878D82A}">
                    <a16:rowId xmlns:a16="http://schemas.microsoft.com/office/drawing/2014/main" val="3066744330"/>
                  </a:ext>
                </a:extLst>
              </a:tr>
            </a:tbl>
          </a:graphicData>
        </a:graphic>
      </p:graphicFrame>
      <p:sp>
        <p:nvSpPr>
          <p:cNvPr id="7" name="テキスト ボックス 6">
            <a:extLst>
              <a:ext uri="{FF2B5EF4-FFF2-40B4-BE49-F238E27FC236}">
                <a16:creationId xmlns:a16="http://schemas.microsoft.com/office/drawing/2014/main" id="{CD20C40D-A273-BD41-45F3-990A8FC3DE4B}"/>
              </a:ext>
            </a:extLst>
          </p:cNvPr>
          <p:cNvSpPr txBox="1"/>
          <p:nvPr/>
        </p:nvSpPr>
        <p:spPr>
          <a:xfrm>
            <a:off x="9068791" y="3069745"/>
            <a:ext cx="845584" cy="523220"/>
          </a:xfrm>
          <a:prstGeom prst="rect">
            <a:avLst/>
          </a:prstGeom>
          <a:noFill/>
        </p:spPr>
        <p:txBody>
          <a:bodyPr wrap="square" rtlCol="0">
            <a:spAutoFit/>
          </a:bodyPr>
          <a:lstStyle/>
          <a:p>
            <a:pPr algn="ctr"/>
            <a:r>
              <a:rPr kumimoji="1" lang="ja-JP" altLang="en-US" sz="1400" i="1" dirty="0"/>
              <a:t>食べたい計</a:t>
            </a:r>
          </a:p>
        </p:txBody>
      </p:sp>
      <p:sp>
        <p:nvSpPr>
          <p:cNvPr id="8" name="テキスト ボックス 1">
            <a:extLst>
              <a:ext uri="{FF2B5EF4-FFF2-40B4-BE49-F238E27FC236}">
                <a16:creationId xmlns:a16="http://schemas.microsoft.com/office/drawing/2014/main" id="{90AFE650-EAEC-C710-62F9-BCF1C0A59194}"/>
              </a:ext>
            </a:extLst>
          </p:cNvPr>
          <p:cNvSpPr txBox="1"/>
          <p:nvPr/>
        </p:nvSpPr>
        <p:spPr>
          <a:xfrm>
            <a:off x="8855490" y="2322008"/>
            <a:ext cx="1094895" cy="269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a:t>
            </a:r>
            <a:r>
              <a:rPr lang="en-US" altLang="ja-JP" kern="1200" dirty="0">
                <a:solidFill>
                  <a:schemeClr val="tx1">
                    <a:lumMod val="75000"/>
                    <a:lumOff val="25000"/>
                  </a:schemeClr>
                </a:solidFill>
              </a:rPr>
              <a:t>132</a:t>
            </a:r>
            <a:r>
              <a:rPr lang="ja-JP" altLang="en-US" sz="1100" kern="1200" dirty="0">
                <a:solidFill>
                  <a:schemeClr val="tx1">
                    <a:lumMod val="75000"/>
                    <a:lumOff val="25000"/>
                  </a:schemeClr>
                </a:solidFill>
              </a:rPr>
              <a:t>）</a:t>
            </a:r>
          </a:p>
        </p:txBody>
      </p:sp>
    </p:spTree>
    <p:extLst>
      <p:ext uri="{BB962C8B-B14F-4D97-AF65-F5344CB8AC3E}">
        <p14:creationId xmlns:p14="http://schemas.microsoft.com/office/powerpoint/2010/main" val="3986680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EFD6B-9BB1-4514-E187-8DDF830A6C2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F3AD48B-BA44-F079-21D8-4142C950CC5F}"/>
              </a:ext>
            </a:extLst>
          </p:cNvPr>
          <p:cNvSpPr>
            <a:spLocks noGrp="1"/>
          </p:cNvSpPr>
          <p:nvPr>
            <p:ph type="sldNum" sz="quarter" idx="4"/>
          </p:nvPr>
        </p:nvSpPr>
        <p:spPr/>
        <p:txBody>
          <a:bodyPr/>
          <a:lstStyle/>
          <a:p>
            <a:fld id="{A68047F7-9AF9-6C4F-A8BE-056EFB38D83D}" type="slidenum">
              <a:rPr lang="ja-JP" altLang="en-US" smtClean="0"/>
              <a:pPr/>
              <a:t>22</a:t>
            </a:fld>
            <a:endParaRPr lang="ja-JP" altLang="en-US" dirty="0"/>
          </a:p>
        </p:txBody>
      </p:sp>
      <p:sp>
        <p:nvSpPr>
          <p:cNvPr id="3" name="テキスト プレースホルダー 2">
            <a:extLst>
              <a:ext uri="{FF2B5EF4-FFF2-40B4-BE49-F238E27FC236}">
                <a16:creationId xmlns:a16="http://schemas.microsoft.com/office/drawing/2014/main" id="{376D7AE1-2D09-1818-9299-73FCF93374CA}"/>
              </a:ext>
            </a:extLst>
          </p:cNvPr>
          <p:cNvSpPr>
            <a:spLocks noGrp="1"/>
          </p:cNvSpPr>
          <p:nvPr>
            <p:ph type="body" sz="quarter" idx="10"/>
          </p:nvPr>
        </p:nvSpPr>
        <p:spPr/>
        <p:txBody>
          <a:bodyPr/>
          <a:lstStyle/>
          <a:p>
            <a:r>
              <a:rPr lang="ja-JP" altLang="en-US" dirty="0"/>
              <a:t>こんにゃくを使用した各メニューの喫食意向（フランス）</a:t>
            </a:r>
          </a:p>
        </p:txBody>
      </p:sp>
      <p:sp>
        <p:nvSpPr>
          <p:cNvPr id="4" name="テキスト プレースホルダー 3">
            <a:extLst>
              <a:ext uri="{FF2B5EF4-FFF2-40B4-BE49-F238E27FC236}">
                <a16:creationId xmlns:a16="http://schemas.microsoft.com/office/drawing/2014/main" id="{583634F5-E60B-79A2-6FF3-BAEF00BB9087}"/>
              </a:ext>
            </a:extLst>
          </p:cNvPr>
          <p:cNvSpPr>
            <a:spLocks noGrp="1"/>
          </p:cNvSpPr>
          <p:nvPr>
            <p:ph type="body" sz="quarter" idx="11"/>
          </p:nvPr>
        </p:nvSpPr>
        <p:spPr>
          <a:xfrm>
            <a:off x="496888" y="1089597"/>
            <a:ext cx="8912225" cy="1002021"/>
          </a:xfrm>
        </p:spPr>
        <p:txBody>
          <a:bodyPr>
            <a:normAutofit/>
          </a:bodyPr>
          <a:lstStyle/>
          <a:p>
            <a:r>
              <a:rPr kumimoji="1" lang="ja-JP" altLang="en-US" dirty="0"/>
              <a:t>食べたい計の比率は、「しらたきを使ったパスタ」が</a:t>
            </a:r>
            <a:r>
              <a:rPr kumimoji="1" lang="en-US" altLang="ja-JP" dirty="0"/>
              <a:t>83.7</a:t>
            </a:r>
            <a:r>
              <a:rPr kumimoji="1" lang="ja-JP" altLang="en-US" dirty="0"/>
              <a:t>％で最も高く、「しらたきを使った焼きそば」、「しらたきのサラダ」と続いた。</a:t>
            </a:r>
            <a:endParaRPr kumimoji="1" lang="en-US" altLang="ja-JP" dirty="0"/>
          </a:p>
          <a:p>
            <a:r>
              <a:rPr lang="ja-JP" altLang="en-US" dirty="0"/>
              <a:t>アメリカと比較すると、「しらたきのフォー」の順位が高い。これはベトナムがフランスの植民地で、ベトナム料理への馴染みがあることも影響しているとみられる。</a:t>
            </a:r>
            <a:endParaRPr lang="en-US" altLang="ja-JP" dirty="0"/>
          </a:p>
        </p:txBody>
      </p:sp>
      <p:graphicFrame>
        <p:nvGraphicFramePr>
          <p:cNvPr id="5" name="グラフ 4">
            <a:extLst>
              <a:ext uri="{FF2B5EF4-FFF2-40B4-BE49-F238E27FC236}">
                <a16:creationId xmlns:a16="http://schemas.microsoft.com/office/drawing/2014/main" id="{F8F84A71-3511-B579-2F12-45C79EB0D25F}"/>
              </a:ext>
            </a:extLst>
          </p:cNvPr>
          <p:cNvGraphicFramePr/>
          <p:nvPr>
            <p:extLst>
              <p:ext uri="{D42A27DB-BD31-4B8C-83A1-F6EECF244321}">
                <p14:modId xmlns:p14="http://schemas.microsoft.com/office/powerpoint/2010/main" val="2741667043"/>
              </p:ext>
            </p:extLst>
          </p:nvPr>
        </p:nvGraphicFramePr>
        <p:xfrm>
          <a:off x="0" y="1992282"/>
          <a:ext cx="9065852" cy="4338038"/>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1DE688A8-59ED-CEA4-9E14-CEC4CCF96BC8}"/>
              </a:ext>
            </a:extLst>
          </p:cNvPr>
          <p:cNvSpPr txBox="1"/>
          <p:nvPr/>
        </p:nvSpPr>
        <p:spPr>
          <a:xfrm>
            <a:off x="9068791" y="3069745"/>
            <a:ext cx="845584" cy="523220"/>
          </a:xfrm>
          <a:prstGeom prst="rect">
            <a:avLst/>
          </a:prstGeom>
          <a:noFill/>
        </p:spPr>
        <p:txBody>
          <a:bodyPr wrap="square" rtlCol="0">
            <a:spAutoFit/>
          </a:bodyPr>
          <a:lstStyle/>
          <a:p>
            <a:pPr algn="ctr"/>
            <a:r>
              <a:rPr kumimoji="1" lang="ja-JP" altLang="en-US" sz="1400" i="1" dirty="0"/>
              <a:t>食べたい計</a:t>
            </a:r>
          </a:p>
        </p:txBody>
      </p:sp>
      <p:sp>
        <p:nvSpPr>
          <p:cNvPr id="8" name="テキスト ボックス 1">
            <a:extLst>
              <a:ext uri="{FF2B5EF4-FFF2-40B4-BE49-F238E27FC236}">
                <a16:creationId xmlns:a16="http://schemas.microsoft.com/office/drawing/2014/main" id="{63A01B02-D57B-348E-8940-75022191F282}"/>
              </a:ext>
            </a:extLst>
          </p:cNvPr>
          <p:cNvSpPr txBox="1"/>
          <p:nvPr/>
        </p:nvSpPr>
        <p:spPr>
          <a:xfrm>
            <a:off x="8855490" y="2322008"/>
            <a:ext cx="1094895" cy="269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a:t>
            </a:r>
            <a:r>
              <a:rPr lang="en-US" altLang="ja-JP" kern="1200" dirty="0">
                <a:solidFill>
                  <a:schemeClr val="tx1">
                    <a:lumMod val="75000"/>
                    <a:lumOff val="25000"/>
                  </a:schemeClr>
                </a:solidFill>
              </a:rPr>
              <a:t>135</a:t>
            </a:r>
            <a:r>
              <a:rPr lang="ja-JP" altLang="en-US" sz="1100" kern="1200" dirty="0">
                <a:solidFill>
                  <a:schemeClr val="tx1">
                    <a:lumMod val="75000"/>
                    <a:lumOff val="25000"/>
                  </a:schemeClr>
                </a:solidFill>
              </a:rPr>
              <a:t>）</a:t>
            </a:r>
          </a:p>
        </p:txBody>
      </p:sp>
      <p:graphicFrame>
        <p:nvGraphicFramePr>
          <p:cNvPr id="9" name="表 8">
            <a:extLst>
              <a:ext uri="{FF2B5EF4-FFF2-40B4-BE49-F238E27FC236}">
                <a16:creationId xmlns:a16="http://schemas.microsoft.com/office/drawing/2014/main" id="{1CF90A7E-D28A-C9AE-EB16-87E8C695809E}"/>
              </a:ext>
            </a:extLst>
          </p:cNvPr>
          <p:cNvGraphicFramePr>
            <a:graphicFrameLocks noGrp="1"/>
          </p:cNvGraphicFramePr>
          <p:nvPr>
            <p:extLst>
              <p:ext uri="{D42A27DB-BD31-4B8C-83A1-F6EECF244321}">
                <p14:modId xmlns:p14="http://schemas.microsoft.com/office/powerpoint/2010/main" val="2750953555"/>
              </p:ext>
            </p:extLst>
          </p:nvPr>
        </p:nvGraphicFramePr>
        <p:xfrm>
          <a:off x="9199564" y="3610898"/>
          <a:ext cx="419100" cy="2541726"/>
        </p:xfrm>
        <a:graphic>
          <a:graphicData uri="http://schemas.openxmlformats.org/drawingml/2006/table">
            <a:tbl>
              <a:tblPr>
                <a:tableStyleId>{2D5ABB26-0587-4C30-8999-92F81FD0307C}</a:tableStyleId>
              </a:tblPr>
              <a:tblGrid>
                <a:gridCol w="419100">
                  <a:extLst>
                    <a:ext uri="{9D8B030D-6E8A-4147-A177-3AD203B41FA5}">
                      <a16:colId xmlns:a16="http://schemas.microsoft.com/office/drawing/2014/main" val="1394633236"/>
                    </a:ext>
                  </a:extLst>
                </a:gridCol>
              </a:tblGrid>
              <a:tr h="423621">
                <a:tc>
                  <a:txBody>
                    <a:bodyPr/>
                    <a:lstStyle/>
                    <a:p>
                      <a:pPr algn="r" fontAlgn="ctr">
                        <a:buNone/>
                      </a:pPr>
                      <a:r>
                        <a:rPr lang="en-US" altLang="ja-JP" sz="1400" b="0" u="none" strike="noStrike">
                          <a:solidFill>
                            <a:srgbClr val="000000"/>
                          </a:solidFill>
                          <a:effectLst/>
                        </a:rPr>
                        <a:t>83.7 </a:t>
                      </a:r>
                      <a:endParaRPr lang="en-US" altLang="ja-JP" sz="1400" b="0" i="0" u="none" strike="noStrike">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724040089"/>
                  </a:ext>
                </a:extLst>
              </a:tr>
              <a:tr h="423621">
                <a:tc>
                  <a:txBody>
                    <a:bodyPr/>
                    <a:lstStyle/>
                    <a:p>
                      <a:pPr algn="r" fontAlgn="ctr">
                        <a:buNone/>
                      </a:pPr>
                      <a:r>
                        <a:rPr lang="en-US" altLang="ja-JP" sz="1400" b="0" u="none" strike="noStrike">
                          <a:solidFill>
                            <a:srgbClr val="000000"/>
                          </a:solidFill>
                          <a:effectLst/>
                        </a:rPr>
                        <a:t>80.7 </a:t>
                      </a:r>
                      <a:endParaRPr lang="en-US" altLang="ja-JP" sz="1400" b="0" i="0" u="none" strike="noStrike">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3754215147"/>
                  </a:ext>
                </a:extLst>
              </a:tr>
              <a:tr h="423621">
                <a:tc>
                  <a:txBody>
                    <a:bodyPr/>
                    <a:lstStyle/>
                    <a:p>
                      <a:pPr algn="r" fontAlgn="ctr">
                        <a:buNone/>
                      </a:pPr>
                      <a:r>
                        <a:rPr lang="en-US" altLang="ja-JP" sz="1400" b="0" u="none" strike="noStrike">
                          <a:solidFill>
                            <a:srgbClr val="000000"/>
                          </a:solidFill>
                          <a:effectLst/>
                        </a:rPr>
                        <a:t>68.9 </a:t>
                      </a:r>
                      <a:endParaRPr lang="en-US" altLang="ja-JP" sz="1400" b="0" i="0" u="none" strike="noStrike">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1350958249"/>
                  </a:ext>
                </a:extLst>
              </a:tr>
              <a:tr h="423621">
                <a:tc>
                  <a:txBody>
                    <a:bodyPr/>
                    <a:lstStyle/>
                    <a:p>
                      <a:pPr algn="r" fontAlgn="ctr">
                        <a:buNone/>
                      </a:pPr>
                      <a:r>
                        <a:rPr lang="en-US" altLang="ja-JP" sz="1400" b="0" u="none" strike="noStrike">
                          <a:solidFill>
                            <a:srgbClr val="000000"/>
                          </a:solidFill>
                          <a:effectLst/>
                        </a:rPr>
                        <a:t>55.6 </a:t>
                      </a:r>
                      <a:endParaRPr lang="en-US" altLang="ja-JP" sz="1400" b="0" i="0" u="none" strike="noStrike">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185080635"/>
                  </a:ext>
                </a:extLst>
              </a:tr>
              <a:tr h="423621">
                <a:tc>
                  <a:txBody>
                    <a:bodyPr/>
                    <a:lstStyle/>
                    <a:p>
                      <a:pPr algn="r" fontAlgn="ctr">
                        <a:buNone/>
                      </a:pPr>
                      <a:r>
                        <a:rPr lang="en-US" altLang="ja-JP" sz="1400" b="0" u="none" strike="noStrike">
                          <a:solidFill>
                            <a:srgbClr val="000000"/>
                          </a:solidFill>
                          <a:effectLst/>
                        </a:rPr>
                        <a:t>52.6 </a:t>
                      </a:r>
                      <a:endParaRPr lang="en-US" altLang="ja-JP" sz="1400" b="0" i="0" u="none" strike="noStrike">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3427240486"/>
                  </a:ext>
                </a:extLst>
              </a:tr>
              <a:tr h="423621">
                <a:tc>
                  <a:txBody>
                    <a:bodyPr/>
                    <a:lstStyle/>
                    <a:p>
                      <a:pPr algn="r" fontAlgn="ctr">
                        <a:buNone/>
                      </a:pPr>
                      <a:r>
                        <a:rPr lang="en-US" altLang="ja-JP" sz="1400" b="0" u="none" strike="noStrike" dirty="0">
                          <a:solidFill>
                            <a:srgbClr val="000000"/>
                          </a:solidFill>
                          <a:effectLst/>
                        </a:rPr>
                        <a:t>46.7 </a:t>
                      </a:r>
                      <a:endParaRPr lang="en-US" altLang="ja-JP" sz="14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216365156"/>
                  </a:ext>
                </a:extLst>
              </a:tr>
            </a:tbl>
          </a:graphicData>
        </a:graphic>
      </p:graphicFrame>
    </p:spTree>
    <p:extLst>
      <p:ext uri="{BB962C8B-B14F-4D97-AF65-F5344CB8AC3E}">
        <p14:creationId xmlns:p14="http://schemas.microsoft.com/office/powerpoint/2010/main" val="3033239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D7083FB-5929-C007-4A4B-12AAF194F917}"/>
              </a:ext>
            </a:extLst>
          </p:cNvPr>
          <p:cNvSpPr>
            <a:spLocks noGrp="1"/>
          </p:cNvSpPr>
          <p:nvPr>
            <p:ph type="sldNum" sz="quarter" idx="4"/>
          </p:nvPr>
        </p:nvSpPr>
        <p:spPr/>
        <p:txBody>
          <a:bodyPr/>
          <a:lstStyle/>
          <a:p>
            <a:fld id="{A68047F7-9AF9-6C4F-A8BE-056EFB38D83D}" type="slidenum">
              <a:rPr lang="ja-JP" altLang="en-US" smtClean="0"/>
              <a:pPr/>
              <a:t>23</a:t>
            </a:fld>
            <a:endParaRPr lang="ja-JP" altLang="en-US" dirty="0"/>
          </a:p>
        </p:txBody>
      </p:sp>
      <p:sp>
        <p:nvSpPr>
          <p:cNvPr id="3" name="テキスト プレースホルダー 2">
            <a:extLst>
              <a:ext uri="{FF2B5EF4-FFF2-40B4-BE49-F238E27FC236}">
                <a16:creationId xmlns:a16="http://schemas.microsoft.com/office/drawing/2014/main" id="{4279515E-04F9-FDFB-DA8C-F8DD6069454D}"/>
              </a:ext>
            </a:extLst>
          </p:cNvPr>
          <p:cNvSpPr>
            <a:spLocks noGrp="1"/>
          </p:cNvSpPr>
          <p:nvPr>
            <p:ph type="body" sz="quarter" idx="10"/>
          </p:nvPr>
        </p:nvSpPr>
        <p:spPr/>
        <p:txBody>
          <a:bodyPr/>
          <a:lstStyle/>
          <a:p>
            <a:r>
              <a:rPr kumimoji="1" lang="ja-JP" altLang="en-US" dirty="0"/>
              <a:t>こんにゃくに対する課題</a:t>
            </a:r>
          </a:p>
        </p:txBody>
      </p:sp>
      <p:sp>
        <p:nvSpPr>
          <p:cNvPr id="4" name="テキスト プレースホルダー 3">
            <a:extLst>
              <a:ext uri="{FF2B5EF4-FFF2-40B4-BE49-F238E27FC236}">
                <a16:creationId xmlns:a16="http://schemas.microsoft.com/office/drawing/2014/main" id="{038C7216-ED33-6EF9-024F-80546A92E64A}"/>
              </a:ext>
            </a:extLst>
          </p:cNvPr>
          <p:cNvSpPr>
            <a:spLocks noGrp="1"/>
          </p:cNvSpPr>
          <p:nvPr>
            <p:ph type="body" sz="quarter" idx="11"/>
          </p:nvPr>
        </p:nvSpPr>
        <p:spPr>
          <a:xfrm>
            <a:off x="496888" y="1089598"/>
            <a:ext cx="8912225" cy="906773"/>
          </a:xfrm>
        </p:spPr>
        <p:txBody>
          <a:bodyPr/>
          <a:lstStyle/>
          <a:p>
            <a:r>
              <a:rPr kumimoji="1" lang="ja-JP" altLang="en-US" dirty="0"/>
              <a:t>アメリカは「調理方法が分かりにくい」や「賞味期限が短い」といった項目が上位となった。</a:t>
            </a:r>
            <a:endParaRPr kumimoji="1" lang="en-US" altLang="ja-JP" dirty="0"/>
          </a:p>
          <a:p>
            <a:r>
              <a:rPr lang="ja-JP" altLang="en-US" dirty="0"/>
              <a:t>フランスは「こんにゃく自体に味がない」、「食感に違和感がある」、「見た目が好みでない」という製品自体の課題が上位にくる傾向がみられた。</a:t>
            </a:r>
            <a:endParaRPr kumimoji="1" lang="ja-JP" altLang="en-US" dirty="0"/>
          </a:p>
        </p:txBody>
      </p:sp>
      <p:graphicFrame>
        <p:nvGraphicFramePr>
          <p:cNvPr id="5" name="グラフ 4">
            <a:extLst>
              <a:ext uri="{FF2B5EF4-FFF2-40B4-BE49-F238E27FC236}">
                <a16:creationId xmlns:a16="http://schemas.microsoft.com/office/drawing/2014/main" id="{37DA8F09-35B5-CCDF-EBE0-1EF116550A0D}"/>
              </a:ext>
            </a:extLst>
          </p:cNvPr>
          <p:cNvGraphicFramePr/>
          <p:nvPr>
            <p:extLst>
              <p:ext uri="{D42A27DB-BD31-4B8C-83A1-F6EECF244321}">
                <p14:modId xmlns:p14="http://schemas.microsoft.com/office/powerpoint/2010/main" val="4074581747"/>
              </p:ext>
            </p:extLst>
          </p:nvPr>
        </p:nvGraphicFramePr>
        <p:xfrm>
          <a:off x="0" y="1996371"/>
          <a:ext cx="5146015" cy="45382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D487017C-87AE-F0CF-BAF5-5C72B4FD6EE4}"/>
              </a:ext>
            </a:extLst>
          </p:cNvPr>
          <p:cNvGraphicFramePr/>
          <p:nvPr>
            <p:extLst>
              <p:ext uri="{D42A27DB-BD31-4B8C-83A1-F6EECF244321}">
                <p14:modId xmlns:p14="http://schemas.microsoft.com/office/powerpoint/2010/main" val="2841857281"/>
              </p:ext>
            </p:extLst>
          </p:nvPr>
        </p:nvGraphicFramePr>
        <p:xfrm>
          <a:off x="4759985" y="1996370"/>
          <a:ext cx="5146015" cy="4538244"/>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1">
            <a:extLst>
              <a:ext uri="{FF2B5EF4-FFF2-40B4-BE49-F238E27FC236}">
                <a16:creationId xmlns:a16="http://schemas.microsoft.com/office/drawing/2014/main" id="{CC5149E8-9FFF-67EE-52AC-B1FD511B1ED3}"/>
              </a:ext>
            </a:extLst>
          </p:cNvPr>
          <p:cNvSpPr txBox="1"/>
          <p:nvPr/>
        </p:nvSpPr>
        <p:spPr>
          <a:xfrm>
            <a:off x="3665086" y="6109119"/>
            <a:ext cx="1094899" cy="269035"/>
          </a:xfrm>
          <a:prstGeom prst="rect">
            <a:avLst/>
          </a:prstGeom>
        </p:spPr>
        <p:txBody>
          <a:bodyPr wrap="square" rtlCol="0"/>
          <a:lstStyle>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n=132</a:t>
            </a:r>
            <a:r>
              <a:rPr lang="ja-JP" altLang="en-US" sz="1100" kern="1200" dirty="0">
                <a:solidFill>
                  <a:schemeClr val="tx1">
                    <a:lumMod val="75000"/>
                    <a:lumOff val="25000"/>
                  </a:schemeClr>
                </a:solidFill>
              </a:rPr>
              <a:t>）</a:t>
            </a:r>
          </a:p>
        </p:txBody>
      </p:sp>
      <p:sp>
        <p:nvSpPr>
          <p:cNvPr id="8" name="テキスト ボックス 1">
            <a:extLst>
              <a:ext uri="{FF2B5EF4-FFF2-40B4-BE49-F238E27FC236}">
                <a16:creationId xmlns:a16="http://schemas.microsoft.com/office/drawing/2014/main" id="{7D59F2B7-6D2A-73AB-A5DB-AF6B90D1A672}"/>
              </a:ext>
            </a:extLst>
          </p:cNvPr>
          <p:cNvSpPr txBox="1"/>
          <p:nvPr/>
        </p:nvSpPr>
        <p:spPr>
          <a:xfrm>
            <a:off x="8622949" y="6109119"/>
            <a:ext cx="1094899" cy="269035"/>
          </a:xfrm>
          <a:prstGeom prst="rect">
            <a:avLst/>
          </a:prstGeom>
        </p:spPr>
        <p:txBody>
          <a:bodyPr wrap="square" rtlCol="0"/>
          <a:lstStyle>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n=135</a:t>
            </a:r>
            <a:r>
              <a:rPr lang="ja-JP" altLang="en-US" sz="1100" kern="1200" dirty="0">
                <a:solidFill>
                  <a:schemeClr val="tx1">
                    <a:lumMod val="75000"/>
                    <a:lumOff val="25000"/>
                  </a:schemeClr>
                </a:solidFill>
              </a:rPr>
              <a:t>）</a:t>
            </a:r>
          </a:p>
        </p:txBody>
      </p:sp>
    </p:spTree>
    <p:extLst>
      <p:ext uri="{BB962C8B-B14F-4D97-AF65-F5344CB8AC3E}">
        <p14:creationId xmlns:p14="http://schemas.microsoft.com/office/powerpoint/2010/main" val="3334585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7A523-CE7B-F5CF-2B79-9A8E21733CA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8F5A151-5D10-A53C-C5EB-E262EAD72D06}"/>
              </a:ext>
            </a:extLst>
          </p:cNvPr>
          <p:cNvSpPr>
            <a:spLocks noGrp="1"/>
          </p:cNvSpPr>
          <p:nvPr>
            <p:ph type="sldNum" sz="quarter" idx="4"/>
          </p:nvPr>
        </p:nvSpPr>
        <p:spPr/>
        <p:txBody>
          <a:bodyPr/>
          <a:lstStyle/>
          <a:p>
            <a:fld id="{A68047F7-9AF9-6C4F-A8BE-056EFB38D83D}" type="slidenum">
              <a:rPr lang="ja-JP" altLang="en-US" smtClean="0"/>
              <a:pPr/>
              <a:t>24</a:t>
            </a:fld>
            <a:endParaRPr lang="ja-JP" altLang="en-US" dirty="0"/>
          </a:p>
        </p:txBody>
      </p:sp>
      <p:sp>
        <p:nvSpPr>
          <p:cNvPr id="3" name="テキスト プレースホルダー 2">
            <a:extLst>
              <a:ext uri="{FF2B5EF4-FFF2-40B4-BE49-F238E27FC236}">
                <a16:creationId xmlns:a16="http://schemas.microsoft.com/office/drawing/2014/main" id="{648026EF-1162-7C32-3444-C670D1765CB8}"/>
              </a:ext>
            </a:extLst>
          </p:cNvPr>
          <p:cNvSpPr>
            <a:spLocks noGrp="1"/>
          </p:cNvSpPr>
          <p:nvPr>
            <p:ph type="body" sz="quarter" idx="10"/>
          </p:nvPr>
        </p:nvSpPr>
        <p:spPr/>
        <p:txBody>
          <a:bodyPr/>
          <a:lstStyle/>
          <a:p>
            <a:r>
              <a:rPr lang="ja-JP" altLang="en-US" dirty="0"/>
              <a:t>今後の喫食意向</a:t>
            </a:r>
          </a:p>
        </p:txBody>
      </p:sp>
      <p:sp>
        <p:nvSpPr>
          <p:cNvPr id="4" name="テキスト プレースホルダー 3">
            <a:extLst>
              <a:ext uri="{FF2B5EF4-FFF2-40B4-BE49-F238E27FC236}">
                <a16:creationId xmlns:a16="http://schemas.microsoft.com/office/drawing/2014/main" id="{4D490EB0-9B07-1533-C047-D76818F1E4BB}"/>
              </a:ext>
            </a:extLst>
          </p:cNvPr>
          <p:cNvSpPr>
            <a:spLocks noGrp="1"/>
          </p:cNvSpPr>
          <p:nvPr>
            <p:ph type="body" sz="quarter" idx="11"/>
          </p:nvPr>
        </p:nvSpPr>
        <p:spPr>
          <a:xfrm>
            <a:off x="496888" y="1089596"/>
            <a:ext cx="8912225" cy="1604965"/>
          </a:xfrm>
        </p:spPr>
        <p:txBody>
          <a:bodyPr>
            <a:normAutofit/>
          </a:bodyPr>
          <a:lstStyle/>
          <a:p>
            <a:r>
              <a:rPr kumimoji="1" lang="ja-JP" altLang="en-US" dirty="0"/>
              <a:t>アメリカの食べたい計（積極的に食べたい＋これまでどおり食べたい）の比率は、「こんにゃく麺」で</a:t>
            </a:r>
            <a:r>
              <a:rPr kumimoji="1" lang="en-US" altLang="ja-JP" dirty="0"/>
              <a:t>83.3</a:t>
            </a:r>
            <a:r>
              <a:rPr kumimoji="1" lang="ja-JP" altLang="en-US" dirty="0"/>
              <a:t>％となり、最も高かった。「板こんにゃく」（</a:t>
            </a:r>
            <a:r>
              <a:rPr kumimoji="1" lang="en-US" altLang="ja-JP" dirty="0"/>
              <a:t>79.5</a:t>
            </a:r>
            <a:r>
              <a:rPr kumimoji="1" lang="ja-JP" altLang="en-US" dirty="0"/>
              <a:t>％）、「糸こんにゃく（しらたき）」（</a:t>
            </a:r>
            <a:r>
              <a:rPr kumimoji="1" lang="en-US" altLang="ja-JP" dirty="0"/>
              <a:t>78.8</a:t>
            </a:r>
            <a:r>
              <a:rPr kumimoji="1" lang="ja-JP" altLang="en-US" dirty="0"/>
              <a:t>％）も</a:t>
            </a:r>
            <a:r>
              <a:rPr kumimoji="1" lang="en-US" altLang="ja-JP" dirty="0"/>
              <a:t>8</a:t>
            </a:r>
            <a:r>
              <a:rPr kumimoji="1" lang="ja-JP" altLang="en-US" dirty="0"/>
              <a:t>割に近かった。</a:t>
            </a:r>
            <a:endParaRPr kumimoji="1" lang="en-US" altLang="ja-JP" dirty="0"/>
          </a:p>
          <a:p>
            <a:r>
              <a:rPr lang="ja-JP" altLang="en-US" dirty="0"/>
              <a:t>フランスでは、「糸こんにゃく（しらたき）」の比率が</a:t>
            </a:r>
            <a:r>
              <a:rPr lang="en-US" altLang="ja-JP" dirty="0"/>
              <a:t>76.3</a:t>
            </a:r>
            <a:r>
              <a:rPr lang="ja-JP" altLang="en-US" dirty="0"/>
              <a:t>％で最も高く、「こんにゃく麺」も</a:t>
            </a:r>
            <a:r>
              <a:rPr lang="en-US" altLang="ja-JP" dirty="0"/>
              <a:t>72.6%</a:t>
            </a:r>
            <a:r>
              <a:rPr lang="ja-JP" altLang="en-US" dirty="0"/>
              <a:t>と高くなった。一方「板こんにゃく」と「玉こんにゃく」は食べたい計の比率が</a:t>
            </a:r>
            <a:r>
              <a:rPr lang="en-US" altLang="ja-JP" dirty="0"/>
              <a:t>5</a:t>
            </a:r>
            <a:r>
              <a:rPr lang="ja-JP" altLang="en-US" dirty="0"/>
              <a:t>割前後であり、好き嫌いが分かれる可能性がうかがえる。</a:t>
            </a:r>
            <a:endParaRPr kumimoji="1" lang="en-US" altLang="ja-JP" dirty="0"/>
          </a:p>
          <a:p>
            <a:endParaRPr kumimoji="1" lang="en-US" altLang="ja-JP" dirty="0"/>
          </a:p>
        </p:txBody>
      </p:sp>
      <p:graphicFrame>
        <p:nvGraphicFramePr>
          <p:cNvPr id="5" name="グラフ 4">
            <a:extLst>
              <a:ext uri="{FF2B5EF4-FFF2-40B4-BE49-F238E27FC236}">
                <a16:creationId xmlns:a16="http://schemas.microsoft.com/office/drawing/2014/main" id="{6A6CF3F7-6A08-35D4-75AB-B04EE11C7E49}"/>
              </a:ext>
            </a:extLst>
          </p:cNvPr>
          <p:cNvGraphicFramePr/>
          <p:nvPr>
            <p:extLst>
              <p:ext uri="{D42A27DB-BD31-4B8C-83A1-F6EECF244321}">
                <p14:modId xmlns:p14="http://schemas.microsoft.com/office/powerpoint/2010/main" val="3065187981"/>
              </p:ext>
            </p:extLst>
          </p:nvPr>
        </p:nvGraphicFramePr>
        <p:xfrm>
          <a:off x="0" y="2500009"/>
          <a:ext cx="4542818" cy="3830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E06C5886-249F-8049-4715-A37DF0E1F85E}"/>
              </a:ext>
            </a:extLst>
          </p:cNvPr>
          <p:cNvGraphicFramePr/>
          <p:nvPr>
            <p:extLst>
              <p:ext uri="{D42A27DB-BD31-4B8C-83A1-F6EECF244321}">
                <p14:modId xmlns:p14="http://schemas.microsoft.com/office/powerpoint/2010/main" val="2074246082"/>
              </p:ext>
            </p:extLst>
          </p:nvPr>
        </p:nvGraphicFramePr>
        <p:xfrm>
          <a:off x="4811950" y="2526488"/>
          <a:ext cx="4542818" cy="3830310"/>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1">
            <a:extLst>
              <a:ext uri="{FF2B5EF4-FFF2-40B4-BE49-F238E27FC236}">
                <a16:creationId xmlns:a16="http://schemas.microsoft.com/office/drawing/2014/main" id="{7D5F85B1-4F69-028B-BA06-8A8C24CD48E0}"/>
              </a:ext>
            </a:extLst>
          </p:cNvPr>
          <p:cNvSpPr txBox="1"/>
          <p:nvPr/>
        </p:nvSpPr>
        <p:spPr>
          <a:xfrm>
            <a:off x="3665086" y="6109119"/>
            <a:ext cx="1094899" cy="269035"/>
          </a:xfrm>
          <a:prstGeom prst="rect">
            <a:avLst/>
          </a:prstGeom>
        </p:spPr>
        <p:txBody>
          <a:bodyPr wrap="square" rtlCol="0"/>
          <a:lstStyle>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n=132</a:t>
            </a:r>
            <a:r>
              <a:rPr lang="ja-JP" altLang="en-US" sz="1100" kern="1200" dirty="0">
                <a:solidFill>
                  <a:schemeClr val="tx1">
                    <a:lumMod val="75000"/>
                    <a:lumOff val="25000"/>
                  </a:schemeClr>
                </a:solidFill>
              </a:rPr>
              <a:t>）</a:t>
            </a:r>
          </a:p>
        </p:txBody>
      </p:sp>
      <p:sp>
        <p:nvSpPr>
          <p:cNvPr id="11" name="テキスト ボックス 1">
            <a:extLst>
              <a:ext uri="{FF2B5EF4-FFF2-40B4-BE49-F238E27FC236}">
                <a16:creationId xmlns:a16="http://schemas.microsoft.com/office/drawing/2014/main" id="{F5B2CAEB-0872-4D2D-B20E-4649734A5842}"/>
              </a:ext>
            </a:extLst>
          </p:cNvPr>
          <p:cNvSpPr txBox="1"/>
          <p:nvPr/>
        </p:nvSpPr>
        <p:spPr>
          <a:xfrm>
            <a:off x="8622949" y="6109119"/>
            <a:ext cx="1094899" cy="269035"/>
          </a:xfrm>
          <a:prstGeom prst="rect">
            <a:avLst/>
          </a:prstGeom>
        </p:spPr>
        <p:txBody>
          <a:bodyPr wrap="square" rtlCol="0"/>
          <a:lstStyle>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n=135</a:t>
            </a:r>
            <a:r>
              <a:rPr lang="ja-JP" altLang="en-US" sz="1100" kern="1200" dirty="0">
                <a:solidFill>
                  <a:schemeClr val="tx1">
                    <a:lumMod val="75000"/>
                    <a:lumOff val="25000"/>
                  </a:schemeClr>
                </a:solidFill>
              </a:rPr>
              <a:t>）</a:t>
            </a:r>
          </a:p>
        </p:txBody>
      </p:sp>
    </p:spTree>
    <p:extLst>
      <p:ext uri="{BB962C8B-B14F-4D97-AF65-F5344CB8AC3E}">
        <p14:creationId xmlns:p14="http://schemas.microsoft.com/office/powerpoint/2010/main" val="1556606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BA3C496-EE41-5456-6A9E-773D58199D9A}"/>
              </a:ext>
            </a:extLst>
          </p:cNvPr>
          <p:cNvSpPr>
            <a:spLocks noGrp="1"/>
          </p:cNvSpPr>
          <p:nvPr>
            <p:ph type="sldNum" sz="quarter" idx="4"/>
          </p:nvPr>
        </p:nvSpPr>
        <p:spPr/>
        <p:txBody>
          <a:bodyPr/>
          <a:lstStyle/>
          <a:p>
            <a:fld id="{A68047F7-9AF9-6C4F-A8BE-056EFB38D83D}" type="slidenum">
              <a:rPr lang="ja-JP" altLang="en-US" smtClean="0"/>
              <a:pPr/>
              <a:t>25</a:t>
            </a:fld>
            <a:endParaRPr lang="ja-JP" altLang="en-US" dirty="0"/>
          </a:p>
        </p:txBody>
      </p:sp>
      <p:sp>
        <p:nvSpPr>
          <p:cNvPr id="3" name="テキスト プレースホルダー 2">
            <a:extLst>
              <a:ext uri="{FF2B5EF4-FFF2-40B4-BE49-F238E27FC236}">
                <a16:creationId xmlns:a16="http://schemas.microsoft.com/office/drawing/2014/main" id="{240D29DA-2818-22B6-51FC-5DF5DA108FE1}"/>
              </a:ext>
            </a:extLst>
          </p:cNvPr>
          <p:cNvSpPr>
            <a:spLocks noGrp="1"/>
          </p:cNvSpPr>
          <p:nvPr>
            <p:ph type="body" sz="quarter" idx="10"/>
          </p:nvPr>
        </p:nvSpPr>
        <p:spPr/>
        <p:txBody>
          <a:bodyPr/>
          <a:lstStyle/>
          <a:p>
            <a:r>
              <a:rPr lang="ja-JP" altLang="en-US" dirty="0"/>
              <a:t>自国で売れると思うこんにゃくの特長（上位</a:t>
            </a:r>
            <a:r>
              <a:rPr lang="en-US" altLang="ja-JP" dirty="0"/>
              <a:t>3</a:t>
            </a:r>
            <a:r>
              <a:rPr lang="ja-JP" altLang="en-US" dirty="0"/>
              <a:t>位）</a:t>
            </a:r>
          </a:p>
        </p:txBody>
      </p:sp>
      <p:sp>
        <p:nvSpPr>
          <p:cNvPr id="4" name="テキスト プレースホルダー 3">
            <a:extLst>
              <a:ext uri="{FF2B5EF4-FFF2-40B4-BE49-F238E27FC236}">
                <a16:creationId xmlns:a16="http://schemas.microsoft.com/office/drawing/2014/main" id="{BC1A303D-6C47-135E-7E0E-B8CA8AC2FFF7}"/>
              </a:ext>
            </a:extLst>
          </p:cNvPr>
          <p:cNvSpPr>
            <a:spLocks noGrp="1"/>
          </p:cNvSpPr>
          <p:nvPr>
            <p:ph type="body" sz="quarter" idx="11"/>
          </p:nvPr>
        </p:nvSpPr>
        <p:spPr>
          <a:xfrm>
            <a:off x="496888" y="1089598"/>
            <a:ext cx="8912225" cy="1069942"/>
          </a:xfrm>
        </p:spPr>
        <p:txBody>
          <a:bodyPr/>
          <a:lstStyle/>
          <a:p>
            <a:r>
              <a:rPr lang="ja-JP" altLang="en-US" dirty="0"/>
              <a:t>「そのまま食べられる味付け製品」（</a:t>
            </a:r>
            <a:r>
              <a:rPr lang="en-US" altLang="ja-JP" dirty="0"/>
              <a:t>46.2%</a:t>
            </a:r>
            <a:r>
              <a:rPr lang="ja-JP" altLang="en-US" dirty="0"/>
              <a:t>）が最も高かった。次いで、「こんにゃく特有の匂いをなくした製品」（</a:t>
            </a:r>
            <a:r>
              <a:rPr lang="en-US" altLang="ja-JP" dirty="0"/>
              <a:t>29.5%</a:t>
            </a:r>
            <a:r>
              <a:rPr lang="ja-JP" altLang="en-US" dirty="0"/>
              <a:t>）、「レシピ等を添付した製品」（</a:t>
            </a:r>
            <a:r>
              <a:rPr lang="en-US" altLang="ja-JP" dirty="0"/>
              <a:t>28.8%</a:t>
            </a:r>
            <a:r>
              <a:rPr lang="ja-JP" altLang="en-US" dirty="0"/>
              <a:t>）、「ドレッシング等の調味料を添付した製品」（</a:t>
            </a:r>
            <a:r>
              <a:rPr lang="en-US" altLang="ja-JP" dirty="0"/>
              <a:t>27.3%</a:t>
            </a:r>
            <a:r>
              <a:rPr lang="ja-JP" altLang="en-US" dirty="0"/>
              <a:t>）、「こんにゃくの硬さを高めた製品」（</a:t>
            </a:r>
            <a:r>
              <a:rPr lang="en-US" altLang="ja-JP" dirty="0"/>
              <a:t>25.8%</a:t>
            </a:r>
            <a:r>
              <a:rPr lang="ja-JP" altLang="en-US" dirty="0"/>
              <a:t>）と続いた。 </a:t>
            </a:r>
          </a:p>
        </p:txBody>
      </p:sp>
      <p:sp>
        <p:nvSpPr>
          <p:cNvPr id="7" name="テキスト ボックス 1">
            <a:extLst>
              <a:ext uri="{FF2B5EF4-FFF2-40B4-BE49-F238E27FC236}">
                <a16:creationId xmlns:a16="http://schemas.microsoft.com/office/drawing/2014/main" id="{9F337DE5-4E26-800D-A2EE-8CA20B9C04AA}"/>
              </a:ext>
            </a:extLst>
          </p:cNvPr>
          <p:cNvSpPr txBox="1"/>
          <p:nvPr/>
        </p:nvSpPr>
        <p:spPr>
          <a:xfrm>
            <a:off x="8593849" y="2693361"/>
            <a:ext cx="1094899" cy="269035"/>
          </a:xfrm>
          <a:prstGeom prst="rect">
            <a:avLst/>
          </a:prstGeom>
        </p:spPr>
        <p:txBody>
          <a:bodyPr wrap="square" rtlCol="0"/>
          <a:lstStyle>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n=132</a:t>
            </a:r>
            <a:r>
              <a:rPr lang="ja-JP" altLang="en-US" sz="1100" kern="1200" dirty="0">
                <a:solidFill>
                  <a:schemeClr val="tx1">
                    <a:lumMod val="75000"/>
                    <a:lumOff val="25000"/>
                  </a:schemeClr>
                </a:solidFill>
              </a:rPr>
              <a:t>）</a:t>
            </a:r>
          </a:p>
        </p:txBody>
      </p:sp>
      <p:graphicFrame>
        <p:nvGraphicFramePr>
          <p:cNvPr id="11" name="グラフ 10">
            <a:extLst>
              <a:ext uri="{FF2B5EF4-FFF2-40B4-BE49-F238E27FC236}">
                <a16:creationId xmlns:a16="http://schemas.microsoft.com/office/drawing/2014/main" id="{4C1B8719-06C3-32E7-905D-4E18F9874B94}"/>
              </a:ext>
            </a:extLst>
          </p:cNvPr>
          <p:cNvGraphicFramePr/>
          <p:nvPr>
            <p:extLst>
              <p:ext uri="{D42A27DB-BD31-4B8C-83A1-F6EECF244321}">
                <p14:modId xmlns:p14="http://schemas.microsoft.com/office/powerpoint/2010/main" val="4063124226"/>
              </p:ext>
            </p:extLst>
          </p:nvPr>
        </p:nvGraphicFramePr>
        <p:xfrm>
          <a:off x="379379" y="2480169"/>
          <a:ext cx="9309369" cy="3723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7494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27984-957C-9EDE-80D2-A8C640D9EC9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C8FAFE1-B82F-08A8-9D94-C18F2326283E}"/>
              </a:ext>
            </a:extLst>
          </p:cNvPr>
          <p:cNvSpPr>
            <a:spLocks noGrp="1"/>
          </p:cNvSpPr>
          <p:nvPr>
            <p:ph type="sldNum" sz="quarter" idx="4"/>
          </p:nvPr>
        </p:nvSpPr>
        <p:spPr/>
        <p:txBody>
          <a:bodyPr/>
          <a:lstStyle/>
          <a:p>
            <a:fld id="{A68047F7-9AF9-6C4F-A8BE-056EFB38D83D}" type="slidenum">
              <a:rPr lang="ja-JP" altLang="en-US" smtClean="0"/>
              <a:pPr/>
              <a:t>26</a:t>
            </a:fld>
            <a:endParaRPr lang="ja-JP" altLang="en-US" dirty="0"/>
          </a:p>
        </p:txBody>
      </p:sp>
      <p:sp>
        <p:nvSpPr>
          <p:cNvPr id="3" name="テキスト プレースホルダー 2">
            <a:extLst>
              <a:ext uri="{FF2B5EF4-FFF2-40B4-BE49-F238E27FC236}">
                <a16:creationId xmlns:a16="http://schemas.microsoft.com/office/drawing/2014/main" id="{432621EA-4D59-57B2-F596-6CFB977576B9}"/>
              </a:ext>
            </a:extLst>
          </p:cNvPr>
          <p:cNvSpPr>
            <a:spLocks noGrp="1"/>
          </p:cNvSpPr>
          <p:nvPr>
            <p:ph type="body" sz="quarter" idx="10"/>
          </p:nvPr>
        </p:nvSpPr>
        <p:spPr/>
        <p:txBody>
          <a:bodyPr/>
          <a:lstStyle/>
          <a:p>
            <a:r>
              <a:rPr lang="ja-JP" altLang="en-US" dirty="0"/>
              <a:t>自国で売れると思うこんにゃくの特長（上位</a:t>
            </a:r>
            <a:r>
              <a:rPr lang="en-US" altLang="ja-JP" dirty="0"/>
              <a:t>3</a:t>
            </a:r>
            <a:r>
              <a:rPr lang="ja-JP" altLang="en-US" dirty="0"/>
              <a:t>位）</a:t>
            </a:r>
          </a:p>
        </p:txBody>
      </p:sp>
      <p:sp>
        <p:nvSpPr>
          <p:cNvPr id="4" name="テキスト プレースホルダー 3">
            <a:extLst>
              <a:ext uri="{FF2B5EF4-FFF2-40B4-BE49-F238E27FC236}">
                <a16:creationId xmlns:a16="http://schemas.microsoft.com/office/drawing/2014/main" id="{3680C142-DA7C-BB4C-A843-19B974529298}"/>
              </a:ext>
            </a:extLst>
          </p:cNvPr>
          <p:cNvSpPr>
            <a:spLocks noGrp="1"/>
          </p:cNvSpPr>
          <p:nvPr>
            <p:ph type="body" sz="quarter" idx="11"/>
          </p:nvPr>
        </p:nvSpPr>
        <p:spPr/>
        <p:txBody>
          <a:bodyPr>
            <a:normAutofit/>
          </a:bodyPr>
          <a:lstStyle/>
          <a:p>
            <a:r>
              <a:rPr kumimoji="1" lang="ja-JP" altLang="en-US" dirty="0"/>
              <a:t>「そのまま食べられる味付け製品」や「レシピ等を添付した製品」が上位となっている点は、アメリカと共通する傾向であった。</a:t>
            </a:r>
            <a:endParaRPr kumimoji="1" lang="en-US" altLang="ja-JP" dirty="0"/>
          </a:p>
          <a:p>
            <a:r>
              <a:rPr lang="ja-JP" altLang="en-US" dirty="0"/>
              <a:t>こんにゃくの硬さについては、アメリカでは</a:t>
            </a:r>
            <a:r>
              <a:rPr lang="en-US" altLang="ja-JP" dirty="0"/>
              <a:t>5</a:t>
            </a:r>
            <a:r>
              <a:rPr lang="ja-JP" altLang="en-US" dirty="0"/>
              <a:t>位に「こんにゃくの硬さを高めた製品」が入り、弾力性のある食感を好む傾向がみられたのに対し、フランスでは「こんにゃくの硬さを低くした製品」が</a:t>
            </a:r>
            <a:r>
              <a:rPr lang="en-US" altLang="ja-JP" dirty="0"/>
              <a:t>3</a:t>
            </a:r>
            <a:r>
              <a:rPr lang="ja-JP" altLang="en-US" dirty="0"/>
              <a:t>位、「こんにゃくの硬さを高めた製品」は</a:t>
            </a:r>
            <a:r>
              <a:rPr lang="en-US" altLang="ja-JP" dirty="0"/>
              <a:t>7</a:t>
            </a:r>
            <a:r>
              <a:rPr lang="ja-JP" altLang="en-US" dirty="0"/>
              <a:t>位であり、食感が柔らかい方が好まれることがうかがえる。 </a:t>
            </a:r>
          </a:p>
        </p:txBody>
      </p:sp>
      <p:graphicFrame>
        <p:nvGraphicFramePr>
          <p:cNvPr id="11" name="グラフ 10">
            <a:extLst>
              <a:ext uri="{FF2B5EF4-FFF2-40B4-BE49-F238E27FC236}">
                <a16:creationId xmlns:a16="http://schemas.microsoft.com/office/drawing/2014/main" id="{743E1DC0-6749-C622-4C43-E061FED67C6B}"/>
              </a:ext>
            </a:extLst>
          </p:cNvPr>
          <p:cNvGraphicFramePr/>
          <p:nvPr>
            <p:extLst>
              <p:ext uri="{D42A27DB-BD31-4B8C-83A1-F6EECF244321}">
                <p14:modId xmlns:p14="http://schemas.microsoft.com/office/powerpoint/2010/main" val="3489740528"/>
              </p:ext>
            </p:extLst>
          </p:nvPr>
        </p:nvGraphicFramePr>
        <p:xfrm>
          <a:off x="379379" y="2480169"/>
          <a:ext cx="9309369" cy="3723712"/>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1">
            <a:extLst>
              <a:ext uri="{FF2B5EF4-FFF2-40B4-BE49-F238E27FC236}">
                <a16:creationId xmlns:a16="http://schemas.microsoft.com/office/drawing/2014/main" id="{8CCD46E5-F50B-3902-1103-BC27A9C91B1C}"/>
              </a:ext>
            </a:extLst>
          </p:cNvPr>
          <p:cNvSpPr txBox="1"/>
          <p:nvPr/>
        </p:nvSpPr>
        <p:spPr>
          <a:xfrm>
            <a:off x="8593849" y="2693361"/>
            <a:ext cx="1094899" cy="269035"/>
          </a:xfrm>
          <a:prstGeom prst="rect">
            <a:avLst/>
          </a:prstGeom>
        </p:spPr>
        <p:txBody>
          <a:bodyPr wrap="square" rtlCol="0"/>
          <a:lstStyle>
            <a:defPPr>
              <a:defRPr lang="ja-JP"/>
            </a:defPPr>
            <a:lvl1pPr marL="0" indent="0" algn="l" defTabSz="441145" rtl="0" eaLnBrk="1" latinLnBrk="0" hangingPunct="1">
              <a:defRPr kumimoji="1" sz="1100" kern="1200">
                <a:solidFill>
                  <a:schemeClr val="tx1"/>
                </a:solidFill>
                <a:latin typeface="+mn-lt"/>
                <a:ea typeface="+mn-ea"/>
                <a:cs typeface="+mn-cs"/>
              </a:defRPr>
            </a:lvl1pPr>
            <a:lvl2pPr marL="457200" indent="0" algn="l" defTabSz="441145" rtl="0" eaLnBrk="1" latinLnBrk="0" hangingPunct="1">
              <a:defRPr kumimoji="1" sz="1100" kern="1200">
                <a:solidFill>
                  <a:schemeClr val="tx1"/>
                </a:solidFill>
                <a:latin typeface="+mn-lt"/>
                <a:ea typeface="+mn-ea"/>
                <a:cs typeface="+mn-cs"/>
              </a:defRPr>
            </a:lvl2pPr>
            <a:lvl3pPr marL="914400" indent="0" algn="l" defTabSz="441145" rtl="0" eaLnBrk="1" latinLnBrk="0" hangingPunct="1">
              <a:defRPr kumimoji="1" sz="1100" kern="1200">
                <a:solidFill>
                  <a:schemeClr val="tx1"/>
                </a:solidFill>
                <a:latin typeface="+mn-lt"/>
                <a:ea typeface="+mn-ea"/>
                <a:cs typeface="+mn-cs"/>
              </a:defRPr>
            </a:lvl3pPr>
            <a:lvl4pPr marL="1371600" indent="0" algn="l" defTabSz="441145" rtl="0" eaLnBrk="1" latinLnBrk="0" hangingPunct="1">
              <a:defRPr kumimoji="1" sz="1100" kern="1200">
                <a:solidFill>
                  <a:schemeClr val="tx1"/>
                </a:solidFill>
                <a:latin typeface="+mn-lt"/>
                <a:ea typeface="+mn-ea"/>
                <a:cs typeface="+mn-cs"/>
              </a:defRPr>
            </a:lvl4pPr>
            <a:lvl5pPr marL="1828800" indent="0" algn="l" defTabSz="441145" rtl="0" eaLnBrk="1" latinLnBrk="0" hangingPunct="1">
              <a:defRPr kumimoji="1" sz="1100" kern="1200">
                <a:solidFill>
                  <a:schemeClr val="tx1"/>
                </a:solidFill>
                <a:latin typeface="+mn-lt"/>
                <a:ea typeface="+mn-ea"/>
                <a:cs typeface="+mn-cs"/>
              </a:defRPr>
            </a:lvl5pPr>
            <a:lvl6pPr marL="2286000" indent="0" algn="l" defTabSz="441145" rtl="0" eaLnBrk="1" latinLnBrk="0" hangingPunct="1">
              <a:defRPr kumimoji="1" sz="1100" kern="1200">
                <a:solidFill>
                  <a:schemeClr val="tx1"/>
                </a:solidFill>
                <a:latin typeface="+mn-lt"/>
                <a:ea typeface="+mn-ea"/>
                <a:cs typeface="+mn-cs"/>
              </a:defRPr>
            </a:lvl6pPr>
            <a:lvl7pPr marL="2743200" indent="0" algn="l" defTabSz="441145" rtl="0" eaLnBrk="1" latinLnBrk="0" hangingPunct="1">
              <a:defRPr kumimoji="1" sz="1100" kern="1200">
                <a:solidFill>
                  <a:schemeClr val="tx1"/>
                </a:solidFill>
                <a:latin typeface="+mn-lt"/>
                <a:ea typeface="+mn-ea"/>
                <a:cs typeface="+mn-cs"/>
              </a:defRPr>
            </a:lvl7pPr>
            <a:lvl8pPr marL="3200400" indent="0" algn="l" defTabSz="441145" rtl="0" eaLnBrk="1" latinLnBrk="0" hangingPunct="1">
              <a:defRPr kumimoji="1" sz="1100" kern="1200">
                <a:solidFill>
                  <a:schemeClr val="tx1"/>
                </a:solidFill>
                <a:latin typeface="+mn-lt"/>
                <a:ea typeface="+mn-ea"/>
                <a:cs typeface="+mn-cs"/>
              </a:defRPr>
            </a:lvl8pPr>
            <a:lvl9pPr marL="3657600" indent="0" algn="l" defTabSz="441145" rtl="0" eaLnBrk="1" latinLnBrk="0" hangingPunct="1">
              <a:defRPr kumimoji="1" sz="1100" kern="1200">
                <a:solidFill>
                  <a:schemeClr val="tx1"/>
                </a:solidFill>
                <a:latin typeface="+mn-lt"/>
                <a:ea typeface="+mn-ea"/>
                <a:cs typeface="+mn-cs"/>
              </a:defRPr>
            </a:lvl9pPr>
          </a:lstStyle>
          <a:p>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n=135</a:t>
            </a:r>
            <a:r>
              <a:rPr lang="ja-JP" altLang="en-US" sz="1100" kern="1200" dirty="0">
                <a:solidFill>
                  <a:schemeClr val="tx1">
                    <a:lumMod val="75000"/>
                    <a:lumOff val="25000"/>
                  </a:schemeClr>
                </a:solidFill>
              </a:rPr>
              <a:t>）</a:t>
            </a:r>
          </a:p>
        </p:txBody>
      </p:sp>
    </p:spTree>
    <p:extLst>
      <p:ext uri="{BB962C8B-B14F-4D97-AF65-F5344CB8AC3E}">
        <p14:creationId xmlns:p14="http://schemas.microsoft.com/office/powerpoint/2010/main" val="978680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F0325BE-9BA9-DE9B-CF1E-D48BA51F1587}"/>
              </a:ext>
            </a:extLst>
          </p:cNvPr>
          <p:cNvSpPr>
            <a:spLocks noGrp="1"/>
          </p:cNvSpPr>
          <p:nvPr>
            <p:ph type="sldNum" sz="quarter" idx="4"/>
          </p:nvPr>
        </p:nvSpPr>
        <p:spPr/>
        <p:txBody>
          <a:bodyPr/>
          <a:lstStyle/>
          <a:p>
            <a:fld id="{A68047F7-9AF9-6C4F-A8BE-056EFB38D83D}" type="slidenum">
              <a:rPr lang="en-US" altLang="ja-JP" noProof="0" smtClean="0"/>
              <a:pPr/>
              <a:t>3</a:t>
            </a:fld>
            <a:endParaRPr lang="ja-JP" noProof="0" dirty="0"/>
          </a:p>
        </p:txBody>
      </p:sp>
      <p:sp>
        <p:nvSpPr>
          <p:cNvPr id="3" name="テキスト プレースホルダー 2">
            <a:extLst>
              <a:ext uri="{FF2B5EF4-FFF2-40B4-BE49-F238E27FC236}">
                <a16:creationId xmlns:a16="http://schemas.microsoft.com/office/drawing/2014/main" id="{AC668BE6-FFA7-FE9C-11E4-39CB94C467CD}"/>
              </a:ext>
            </a:extLst>
          </p:cNvPr>
          <p:cNvSpPr>
            <a:spLocks noGrp="1"/>
          </p:cNvSpPr>
          <p:nvPr>
            <p:ph type="body" sz="quarter" idx="10"/>
          </p:nvPr>
        </p:nvSpPr>
        <p:spPr/>
        <p:txBody>
          <a:bodyPr/>
          <a:lstStyle/>
          <a:p>
            <a:r>
              <a:rPr lang="ja-JP" altLang="en-US" noProof="0" dirty="0"/>
              <a:t>こんにゃくの認知度</a:t>
            </a:r>
            <a:endParaRPr lang="ja-JP" noProof="0" dirty="0"/>
          </a:p>
        </p:txBody>
      </p:sp>
      <p:sp>
        <p:nvSpPr>
          <p:cNvPr id="4" name="テキスト プレースホルダー 3">
            <a:extLst>
              <a:ext uri="{FF2B5EF4-FFF2-40B4-BE49-F238E27FC236}">
                <a16:creationId xmlns:a16="http://schemas.microsoft.com/office/drawing/2014/main" id="{38B089AA-99E2-1F3B-8257-D4C8A2A187EE}"/>
              </a:ext>
            </a:extLst>
          </p:cNvPr>
          <p:cNvSpPr>
            <a:spLocks noGrp="1"/>
          </p:cNvSpPr>
          <p:nvPr>
            <p:ph type="body" sz="quarter" idx="11"/>
          </p:nvPr>
        </p:nvSpPr>
        <p:spPr>
          <a:xfrm>
            <a:off x="496888" y="1089598"/>
            <a:ext cx="9008619" cy="1013522"/>
          </a:xfrm>
        </p:spPr>
        <p:txBody>
          <a:bodyPr/>
          <a:lstStyle/>
          <a:p>
            <a:r>
              <a:rPr lang="ja-JP" altLang="en-US" dirty="0"/>
              <a:t>“</a:t>
            </a:r>
            <a:r>
              <a:rPr lang="en-US" altLang="ja-JP" dirty="0" err="1"/>
              <a:t>Konnyaku</a:t>
            </a:r>
            <a:r>
              <a:rPr lang="ja-JP" altLang="en-US" dirty="0"/>
              <a:t>”や“</a:t>
            </a:r>
            <a:r>
              <a:rPr lang="en-US" altLang="ja-JP" dirty="0"/>
              <a:t>Konjac</a:t>
            </a:r>
            <a:r>
              <a:rPr lang="ja-JP" altLang="en-US" dirty="0"/>
              <a:t>”という名称を知っているかについて、アメリカで</a:t>
            </a:r>
            <a:r>
              <a:rPr lang="ja-JP" altLang="en-US" noProof="0" dirty="0"/>
              <a:t>は</a:t>
            </a:r>
            <a:r>
              <a:rPr lang="en-US" altLang="ja-JP" noProof="0" dirty="0"/>
              <a:t>50.9%</a:t>
            </a:r>
            <a:r>
              <a:rPr lang="ja-JP" altLang="en-US" noProof="0" dirty="0"/>
              <a:t>、フランスでは</a:t>
            </a:r>
            <a:r>
              <a:rPr lang="en-US" altLang="ja-JP" noProof="0" dirty="0"/>
              <a:t>26.1%</a:t>
            </a:r>
            <a:r>
              <a:rPr lang="ja-JP" altLang="en-US" noProof="0" dirty="0"/>
              <a:t>が「知っている」と回答した。</a:t>
            </a:r>
            <a:endParaRPr lang="en-US" altLang="ja-JP" noProof="0" dirty="0"/>
          </a:p>
          <a:p>
            <a:endParaRPr lang="en-US" altLang="ja-JP" noProof="0" dirty="0"/>
          </a:p>
        </p:txBody>
      </p:sp>
      <p:graphicFrame>
        <p:nvGraphicFramePr>
          <p:cNvPr id="5" name="グラフ 4">
            <a:extLst>
              <a:ext uri="{FF2B5EF4-FFF2-40B4-BE49-F238E27FC236}">
                <a16:creationId xmlns:a16="http://schemas.microsoft.com/office/drawing/2014/main" id="{B05AC5B0-4879-4D3D-768B-AF2824AB8BE1}"/>
              </a:ext>
            </a:extLst>
          </p:cNvPr>
          <p:cNvGraphicFramePr/>
          <p:nvPr>
            <p:extLst>
              <p:ext uri="{D42A27DB-BD31-4B8C-83A1-F6EECF244321}">
                <p14:modId xmlns:p14="http://schemas.microsoft.com/office/powerpoint/2010/main" val="960765061"/>
              </p:ext>
            </p:extLst>
          </p:nvPr>
        </p:nvGraphicFramePr>
        <p:xfrm>
          <a:off x="312722" y="2054832"/>
          <a:ext cx="4607560" cy="41777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8449E247-D443-2B85-277E-48AC5D3FF86D}"/>
              </a:ext>
            </a:extLst>
          </p:cNvPr>
          <p:cNvGraphicFramePr/>
          <p:nvPr>
            <p:extLst>
              <p:ext uri="{D42A27DB-BD31-4B8C-83A1-F6EECF244321}">
                <p14:modId xmlns:p14="http://schemas.microsoft.com/office/powerpoint/2010/main" val="2682112635"/>
              </p:ext>
            </p:extLst>
          </p:nvPr>
        </p:nvGraphicFramePr>
        <p:xfrm>
          <a:off x="4801554" y="2054832"/>
          <a:ext cx="4607560" cy="41777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1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8692545-D868-7D2C-2AAE-FAE3E4BF2DB4}"/>
              </a:ext>
            </a:extLst>
          </p:cNvPr>
          <p:cNvSpPr>
            <a:spLocks noGrp="1"/>
          </p:cNvSpPr>
          <p:nvPr>
            <p:ph type="sldNum" sz="quarter" idx="4"/>
          </p:nvPr>
        </p:nvSpPr>
        <p:spPr/>
        <p:txBody>
          <a:bodyPr/>
          <a:lstStyle/>
          <a:p>
            <a:fld id="{A68047F7-9AF9-6C4F-A8BE-056EFB38D83D}" type="slidenum">
              <a:rPr lang="en-US" altLang="ja-JP" noProof="0" smtClean="0"/>
              <a:pPr/>
              <a:t>4</a:t>
            </a:fld>
            <a:endParaRPr lang="ja-JP" noProof="0" dirty="0"/>
          </a:p>
        </p:txBody>
      </p:sp>
      <p:sp>
        <p:nvSpPr>
          <p:cNvPr id="3" name="テキスト プレースホルダー 2">
            <a:extLst>
              <a:ext uri="{FF2B5EF4-FFF2-40B4-BE49-F238E27FC236}">
                <a16:creationId xmlns:a16="http://schemas.microsoft.com/office/drawing/2014/main" id="{15E1F3F8-EE2B-F4AA-E7A0-E1ABA4C34A8F}"/>
              </a:ext>
            </a:extLst>
          </p:cNvPr>
          <p:cNvSpPr>
            <a:spLocks noGrp="1"/>
          </p:cNvSpPr>
          <p:nvPr>
            <p:ph type="body" sz="quarter" idx="10"/>
          </p:nvPr>
        </p:nvSpPr>
        <p:spPr/>
        <p:txBody>
          <a:bodyPr/>
          <a:lstStyle/>
          <a:p>
            <a:r>
              <a:rPr lang="ja-JP" altLang="en-US" noProof="0" dirty="0"/>
              <a:t>こんにゃくの喫食経験（アメリカ）</a:t>
            </a:r>
            <a:endParaRPr lang="ja-JP" noProof="0" dirty="0"/>
          </a:p>
        </p:txBody>
      </p:sp>
      <p:sp>
        <p:nvSpPr>
          <p:cNvPr id="4" name="テキスト プレースホルダー 3">
            <a:extLst>
              <a:ext uri="{FF2B5EF4-FFF2-40B4-BE49-F238E27FC236}">
                <a16:creationId xmlns:a16="http://schemas.microsoft.com/office/drawing/2014/main" id="{35A840EA-3065-E6DB-6544-B79148218E8B}"/>
              </a:ext>
            </a:extLst>
          </p:cNvPr>
          <p:cNvSpPr>
            <a:spLocks noGrp="1"/>
          </p:cNvSpPr>
          <p:nvPr>
            <p:ph type="body" sz="quarter" idx="11"/>
          </p:nvPr>
        </p:nvSpPr>
        <p:spPr>
          <a:xfrm>
            <a:off x="496888" y="1089598"/>
            <a:ext cx="8912225" cy="1117566"/>
          </a:xfrm>
        </p:spPr>
        <p:txBody>
          <a:bodyPr>
            <a:normAutofit lnSpcReduction="10000"/>
          </a:bodyPr>
          <a:lstStyle/>
          <a:p>
            <a:r>
              <a:rPr lang="ja-JP" altLang="en-US" dirty="0"/>
              <a:t>食べたことがある計（複数回食べたことがある＋一度だけ食べたことがある）が最も高かったのは「こんにゃく麺」（</a:t>
            </a:r>
            <a:r>
              <a:rPr lang="en-US" altLang="ja-JP" dirty="0"/>
              <a:t>59.2%</a:t>
            </a:r>
            <a:r>
              <a:rPr lang="ja-JP" altLang="en-US" dirty="0"/>
              <a:t>）で、「糸こんにゃく（しらたき）」（</a:t>
            </a:r>
            <a:r>
              <a:rPr lang="en-US" altLang="ja-JP" dirty="0"/>
              <a:t>56.9%</a:t>
            </a:r>
            <a:r>
              <a:rPr lang="ja-JP" altLang="en-US" dirty="0"/>
              <a:t>）、「板こんにゃく」（</a:t>
            </a:r>
            <a:r>
              <a:rPr lang="en-US" altLang="ja-JP" dirty="0"/>
              <a:t>53.2%</a:t>
            </a:r>
            <a:r>
              <a:rPr lang="ja-JP" altLang="en-US" dirty="0"/>
              <a:t>）が続いた。</a:t>
            </a:r>
            <a:endParaRPr lang="en-US" altLang="ja-JP" dirty="0"/>
          </a:p>
          <a:p>
            <a:r>
              <a:rPr kumimoji="1" lang="ja-JP" altLang="en-US" noProof="0" dirty="0"/>
              <a:t>「複数回食べたことがある」の比率が最も高かったのは「板こんにゃく」（</a:t>
            </a:r>
            <a:r>
              <a:rPr kumimoji="1" lang="en-US" altLang="ja-JP" noProof="0" dirty="0"/>
              <a:t>40.4%</a:t>
            </a:r>
            <a:r>
              <a:rPr kumimoji="1" lang="ja-JP" altLang="en-US" noProof="0" dirty="0"/>
              <a:t>）で、「こんにゃく麺」（</a:t>
            </a:r>
            <a:r>
              <a:rPr kumimoji="1" lang="en-US" altLang="ja-JP" noProof="0" dirty="0"/>
              <a:t>36.2%</a:t>
            </a:r>
            <a:r>
              <a:rPr lang="ja-JP" altLang="en-US" dirty="0"/>
              <a:t>）も高く、一定のリピーターが育成されているとみられる。</a:t>
            </a:r>
            <a:endParaRPr kumimoji="1" lang="ja-JP" noProof="0" dirty="0"/>
          </a:p>
        </p:txBody>
      </p:sp>
      <p:graphicFrame>
        <p:nvGraphicFramePr>
          <p:cNvPr id="9" name="グラフ 8">
            <a:extLst>
              <a:ext uri="{FF2B5EF4-FFF2-40B4-BE49-F238E27FC236}">
                <a16:creationId xmlns:a16="http://schemas.microsoft.com/office/drawing/2014/main" id="{CF59A612-04E4-5E03-7867-54F856472F0D}"/>
              </a:ext>
            </a:extLst>
          </p:cNvPr>
          <p:cNvGraphicFramePr/>
          <p:nvPr>
            <p:extLst>
              <p:ext uri="{D42A27DB-BD31-4B8C-83A1-F6EECF244321}">
                <p14:modId xmlns:p14="http://schemas.microsoft.com/office/powerpoint/2010/main" val="1033271293"/>
              </p:ext>
            </p:extLst>
          </p:nvPr>
        </p:nvGraphicFramePr>
        <p:xfrm>
          <a:off x="496887" y="2460527"/>
          <a:ext cx="8225705" cy="39176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表 10">
            <a:extLst>
              <a:ext uri="{FF2B5EF4-FFF2-40B4-BE49-F238E27FC236}">
                <a16:creationId xmlns:a16="http://schemas.microsoft.com/office/drawing/2014/main" id="{5B7B3059-07AF-D8E5-4424-12168FCCA16B}"/>
              </a:ext>
            </a:extLst>
          </p:cNvPr>
          <p:cNvGraphicFramePr>
            <a:graphicFrameLocks noGrp="1"/>
          </p:cNvGraphicFramePr>
          <p:nvPr>
            <p:extLst>
              <p:ext uri="{D42A27DB-BD31-4B8C-83A1-F6EECF244321}">
                <p14:modId xmlns:p14="http://schemas.microsoft.com/office/powerpoint/2010/main" val="3581309192"/>
              </p:ext>
            </p:extLst>
          </p:nvPr>
        </p:nvGraphicFramePr>
        <p:xfrm>
          <a:off x="8510971" y="3725312"/>
          <a:ext cx="1025561" cy="2429600"/>
        </p:xfrm>
        <a:graphic>
          <a:graphicData uri="http://schemas.openxmlformats.org/drawingml/2006/table">
            <a:tbl>
              <a:tblPr firstRow="1" bandRow="1">
                <a:tableStyleId>{2D5ABB26-0587-4C30-8999-92F81FD0307C}</a:tableStyleId>
              </a:tblPr>
              <a:tblGrid>
                <a:gridCol w="1025561">
                  <a:extLst>
                    <a:ext uri="{9D8B030D-6E8A-4147-A177-3AD203B41FA5}">
                      <a16:colId xmlns:a16="http://schemas.microsoft.com/office/drawing/2014/main" val="2612974579"/>
                    </a:ext>
                  </a:extLst>
                </a:gridCol>
              </a:tblGrid>
              <a:tr h="485920">
                <a:tc>
                  <a:txBody>
                    <a:bodyPr/>
                    <a:lstStyle/>
                    <a:p>
                      <a:pPr algn="ctr"/>
                      <a:r>
                        <a:rPr kumimoji="1" lang="en-US" altLang="ja-JP" sz="1400" dirty="0"/>
                        <a:t>59.2%</a:t>
                      </a:r>
                      <a:endParaRPr kumimoji="1" lang="ja-JP" altLang="en-US" sz="1400" dirty="0">
                        <a:latin typeface="+mn-ea"/>
                        <a:ea typeface="+mn-ea"/>
                      </a:endParaRPr>
                    </a:p>
                  </a:txBody>
                  <a:tcPr anchor="ctr"/>
                </a:tc>
                <a:extLst>
                  <a:ext uri="{0D108BD9-81ED-4DB2-BD59-A6C34878D82A}">
                    <a16:rowId xmlns:a16="http://schemas.microsoft.com/office/drawing/2014/main" val="2974081818"/>
                  </a:ext>
                </a:extLst>
              </a:tr>
              <a:tr h="485920">
                <a:tc>
                  <a:txBody>
                    <a:bodyPr/>
                    <a:lstStyle/>
                    <a:p>
                      <a:pPr algn="ctr" fontAlgn="ctr">
                        <a:buNone/>
                      </a:pPr>
                      <a:r>
                        <a:rPr lang="en-US" altLang="ja-JP" sz="1400" b="0" u="none" strike="noStrike" dirty="0">
                          <a:solidFill>
                            <a:srgbClr val="000000"/>
                          </a:solidFill>
                          <a:effectLst/>
                        </a:rPr>
                        <a:t>56.9%</a:t>
                      </a:r>
                      <a:endParaRPr lang="en-US" altLang="ja-JP" sz="14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842061975"/>
                  </a:ext>
                </a:extLst>
              </a:tr>
              <a:tr h="485920">
                <a:tc>
                  <a:txBody>
                    <a:bodyPr/>
                    <a:lstStyle/>
                    <a:p>
                      <a:pPr algn="ctr" fontAlgn="ctr">
                        <a:buNone/>
                      </a:pPr>
                      <a:r>
                        <a:rPr lang="en-US" altLang="ja-JP" sz="1400" b="0" u="none" strike="noStrike" dirty="0">
                          <a:solidFill>
                            <a:srgbClr val="000000"/>
                          </a:solidFill>
                          <a:effectLst/>
                        </a:rPr>
                        <a:t>53.2%</a:t>
                      </a:r>
                      <a:endParaRPr lang="en-US" altLang="ja-JP" sz="14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1218163527"/>
                  </a:ext>
                </a:extLst>
              </a:tr>
              <a:tr h="485920">
                <a:tc>
                  <a:txBody>
                    <a:bodyPr/>
                    <a:lstStyle/>
                    <a:p>
                      <a:pPr algn="ctr" fontAlgn="ctr">
                        <a:buNone/>
                      </a:pPr>
                      <a:r>
                        <a:rPr lang="en-US" altLang="ja-JP" sz="1400" b="0" u="none" strike="noStrike" dirty="0">
                          <a:solidFill>
                            <a:srgbClr val="000000"/>
                          </a:solidFill>
                          <a:effectLst/>
                        </a:rPr>
                        <a:t>50.0% </a:t>
                      </a:r>
                      <a:endParaRPr lang="en-US" altLang="ja-JP" sz="14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790187639"/>
                  </a:ext>
                </a:extLst>
              </a:tr>
              <a:tr h="485920">
                <a:tc>
                  <a:txBody>
                    <a:bodyPr/>
                    <a:lstStyle/>
                    <a:p>
                      <a:pPr algn="ctr" fontAlgn="ctr">
                        <a:buNone/>
                      </a:pPr>
                      <a:r>
                        <a:rPr lang="en-US" altLang="ja-JP" sz="1400" b="0" u="none" strike="noStrike" dirty="0">
                          <a:solidFill>
                            <a:srgbClr val="000000"/>
                          </a:solidFill>
                          <a:effectLst/>
                        </a:rPr>
                        <a:t>47.2% </a:t>
                      </a:r>
                      <a:endParaRPr lang="en-US" altLang="ja-JP" sz="14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3066744330"/>
                  </a:ext>
                </a:extLst>
              </a:tr>
            </a:tbl>
          </a:graphicData>
        </a:graphic>
      </p:graphicFrame>
      <p:sp>
        <p:nvSpPr>
          <p:cNvPr id="12" name="テキスト ボックス 11">
            <a:extLst>
              <a:ext uri="{FF2B5EF4-FFF2-40B4-BE49-F238E27FC236}">
                <a16:creationId xmlns:a16="http://schemas.microsoft.com/office/drawing/2014/main" id="{D33A0C9C-9E00-D3D1-6397-E5FD209A0D8A}"/>
              </a:ext>
            </a:extLst>
          </p:cNvPr>
          <p:cNvSpPr txBox="1"/>
          <p:nvPr/>
        </p:nvSpPr>
        <p:spPr>
          <a:xfrm>
            <a:off x="8652738" y="3034446"/>
            <a:ext cx="845584" cy="738664"/>
          </a:xfrm>
          <a:prstGeom prst="rect">
            <a:avLst/>
          </a:prstGeom>
          <a:noFill/>
        </p:spPr>
        <p:txBody>
          <a:bodyPr wrap="square" rtlCol="0">
            <a:spAutoFit/>
          </a:bodyPr>
          <a:lstStyle/>
          <a:p>
            <a:r>
              <a:rPr kumimoji="1" lang="ja-JP" altLang="en-US" sz="1400" i="1" dirty="0"/>
              <a:t>食べたことがある計</a:t>
            </a:r>
          </a:p>
        </p:txBody>
      </p:sp>
      <p:sp>
        <p:nvSpPr>
          <p:cNvPr id="13" name="テキスト ボックス 1">
            <a:extLst>
              <a:ext uri="{FF2B5EF4-FFF2-40B4-BE49-F238E27FC236}">
                <a16:creationId xmlns:a16="http://schemas.microsoft.com/office/drawing/2014/main" id="{826FC015-3ECE-D3D3-0FC9-F7AEAE018004}"/>
              </a:ext>
            </a:extLst>
          </p:cNvPr>
          <p:cNvSpPr txBox="1"/>
          <p:nvPr/>
        </p:nvSpPr>
        <p:spPr>
          <a:xfrm>
            <a:off x="8352429" y="2554489"/>
            <a:ext cx="1094895" cy="269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a:t>
            </a:r>
            <a:r>
              <a:rPr lang="en-US" altLang="ja-JP" kern="1200" dirty="0">
                <a:solidFill>
                  <a:schemeClr val="tx1">
                    <a:lumMod val="75000"/>
                    <a:lumOff val="25000"/>
                  </a:schemeClr>
                </a:solidFill>
              </a:rPr>
              <a:t>218</a:t>
            </a:r>
            <a:r>
              <a:rPr lang="ja-JP" altLang="en-US" sz="1100" kern="1200" dirty="0">
                <a:solidFill>
                  <a:schemeClr val="tx1">
                    <a:lumMod val="75000"/>
                    <a:lumOff val="25000"/>
                  </a:schemeClr>
                </a:solidFill>
              </a:rPr>
              <a:t>）</a:t>
            </a:r>
          </a:p>
        </p:txBody>
      </p:sp>
    </p:spTree>
    <p:extLst>
      <p:ext uri="{BB962C8B-B14F-4D97-AF65-F5344CB8AC3E}">
        <p14:creationId xmlns:p14="http://schemas.microsoft.com/office/powerpoint/2010/main" val="65642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0B192-9E0E-C64A-7EDD-CCB95226D21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EAEF047-54A3-4173-F074-15081735103E}"/>
              </a:ext>
            </a:extLst>
          </p:cNvPr>
          <p:cNvSpPr>
            <a:spLocks noGrp="1"/>
          </p:cNvSpPr>
          <p:nvPr>
            <p:ph type="sldNum" sz="quarter" idx="4"/>
          </p:nvPr>
        </p:nvSpPr>
        <p:spPr/>
        <p:txBody>
          <a:bodyPr/>
          <a:lstStyle/>
          <a:p>
            <a:fld id="{A68047F7-9AF9-6C4F-A8BE-056EFB38D83D}" type="slidenum">
              <a:rPr lang="en-US" altLang="ja-JP" noProof="0" smtClean="0"/>
              <a:pPr/>
              <a:t>5</a:t>
            </a:fld>
            <a:endParaRPr lang="ja-JP" noProof="0" dirty="0"/>
          </a:p>
        </p:txBody>
      </p:sp>
      <p:sp>
        <p:nvSpPr>
          <p:cNvPr id="3" name="テキスト プレースホルダー 2">
            <a:extLst>
              <a:ext uri="{FF2B5EF4-FFF2-40B4-BE49-F238E27FC236}">
                <a16:creationId xmlns:a16="http://schemas.microsoft.com/office/drawing/2014/main" id="{2554B05F-69DB-94C4-E239-E5188DBE583D}"/>
              </a:ext>
            </a:extLst>
          </p:cNvPr>
          <p:cNvSpPr>
            <a:spLocks noGrp="1"/>
          </p:cNvSpPr>
          <p:nvPr>
            <p:ph type="body" sz="quarter" idx="10"/>
          </p:nvPr>
        </p:nvSpPr>
        <p:spPr/>
        <p:txBody>
          <a:bodyPr/>
          <a:lstStyle/>
          <a:p>
            <a:r>
              <a:rPr lang="ja-JP" altLang="en-US" noProof="0" dirty="0"/>
              <a:t>こんにゃくの喫食経験（フランス）</a:t>
            </a:r>
            <a:endParaRPr lang="ja-JP" noProof="0" dirty="0"/>
          </a:p>
        </p:txBody>
      </p:sp>
      <p:sp>
        <p:nvSpPr>
          <p:cNvPr id="4" name="テキスト プレースホルダー 3">
            <a:extLst>
              <a:ext uri="{FF2B5EF4-FFF2-40B4-BE49-F238E27FC236}">
                <a16:creationId xmlns:a16="http://schemas.microsoft.com/office/drawing/2014/main" id="{FD69299D-7ABD-D37D-33C8-43BBF3FDD23A}"/>
              </a:ext>
            </a:extLst>
          </p:cNvPr>
          <p:cNvSpPr>
            <a:spLocks noGrp="1"/>
          </p:cNvSpPr>
          <p:nvPr>
            <p:ph type="body" sz="quarter" idx="11"/>
          </p:nvPr>
        </p:nvSpPr>
        <p:spPr>
          <a:xfrm>
            <a:off x="496888" y="1089598"/>
            <a:ext cx="9204673" cy="1349404"/>
          </a:xfrm>
        </p:spPr>
        <p:txBody>
          <a:bodyPr>
            <a:normAutofit/>
          </a:bodyPr>
          <a:lstStyle/>
          <a:p>
            <a:r>
              <a:rPr lang="ja-JP" altLang="en-US" dirty="0"/>
              <a:t>喫食経験者の比率は全体的にアメリカより低め。</a:t>
            </a:r>
            <a:endParaRPr lang="en-US" altLang="ja-JP" dirty="0"/>
          </a:p>
          <a:p>
            <a:r>
              <a:rPr lang="ja-JP" altLang="en-US" dirty="0"/>
              <a:t>食べたことがある計が最も高かったのは「こんにゃく麺」（</a:t>
            </a:r>
            <a:r>
              <a:rPr lang="en-US" altLang="ja-JP" dirty="0"/>
              <a:t>27.5%</a:t>
            </a:r>
            <a:r>
              <a:rPr lang="ja-JP" altLang="en-US" dirty="0"/>
              <a:t>）で、「糸こんにゃく（しらたき）」（</a:t>
            </a:r>
            <a:r>
              <a:rPr lang="en-US" altLang="ja-JP" dirty="0"/>
              <a:t>25.4%</a:t>
            </a:r>
            <a:r>
              <a:rPr lang="ja-JP" altLang="en-US" dirty="0"/>
              <a:t>）、「玉こんにゃく」（</a:t>
            </a:r>
            <a:r>
              <a:rPr lang="en-US" altLang="ja-JP" dirty="0"/>
              <a:t>15.3%</a:t>
            </a:r>
            <a:r>
              <a:rPr lang="ja-JP" altLang="en-US" dirty="0"/>
              <a:t>）が続いた。</a:t>
            </a:r>
            <a:endParaRPr lang="en-US" altLang="ja-JP" dirty="0"/>
          </a:p>
          <a:p>
            <a:r>
              <a:rPr kumimoji="1" lang="ja-JP" altLang="en-US" noProof="0" dirty="0"/>
              <a:t>「複数回食べたことがある」の比率が高かったのは「こんにゃく麺」（</a:t>
            </a:r>
            <a:r>
              <a:rPr kumimoji="1" lang="en-US" altLang="ja-JP" noProof="0" dirty="0"/>
              <a:t>15.8%</a:t>
            </a:r>
            <a:r>
              <a:rPr kumimoji="1" lang="ja-JP" altLang="en-US" noProof="0" dirty="0"/>
              <a:t>）と「糸こんにゃく」（</a:t>
            </a:r>
            <a:r>
              <a:rPr kumimoji="1" lang="en-US" altLang="ja-JP" noProof="0" dirty="0"/>
              <a:t>36.2%</a:t>
            </a:r>
            <a:r>
              <a:rPr lang="ja-JP" altLang="en-US" dirty="0"/>
              <a:t>）も高く、一定のリピーターが育成されているとみられる。</a:t>
            </a:r>
            <a:endParaRPr kumimoji="1" lang="ja-JP" noProof="0" dirty="0"/>
          </a:p>
        </p:txBody>
      </p:sp>
      <p:graphicFrame>
        <p:nvGraphicFramePr>
          <p:cNvPr id="9" name="グラフ 8">
            <a:extLst>
              <a:ext uri="{FF2B5EF4-FFF2-40B4-BE49-F238E27FC236}">
                <a16:creationId xmlns:a16="http://schemas.microsoft.com/office/drawing/2014/main" id="{6BC90766-B378-C33B-D4B8-024EF70B0D80}"/>
              </a:ext>
            </a:extLst>
          </p:cNvPr>
          <p:cNvGraphicFramePr/>
          <p:nvPr>
            <p:extLst>
              <p:ext uri="{D42A27DB-BD31-4B8C-83A1-F6EECF244321}">
                <p14:modId xmlns:p14="http://schemas.microsoft.com/office/powerpoint/2010/main" val="3327737842"/>
              </p:ext>
            </p:extLst>
          </p:nvPr>
        </p:nvGraphicFramePr>
        <p:xfrm>
          <a:off x="496887" y="2453136"/>
          <a:ext cx="8225705" cy="39176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表 10">
            <a:extLst>
              <a:ext uri="{FF2B5EF4-FFF2-40B4-BE49-F238E27FC236}">
                <a16:creationId xmlns:a16="http://schemas.microsoft.com/office/drawing/2014/main" id="{88F0DDA6-0DFC-25AE-B1F9-3FA658DB6F3F}"/>
              </a:ext>
            </a:extLst>
          </p:cNvPr>
          <p:cNvGraphicFramePr>
            <a:graphicFrameLocks noGrp="1"/>
          </p:cNvGraphicFramePr>
          <p:nvPr>
            <p:extLst>
              <p:ext uri="{D42A27DB-BD31-4B8C-83A1-F6EECF244321}">
                <p14:modId xmlns:p14="http://schemas.microsoft.com/office/powerpoint/2010/main" val="2582138402"/>
              </p:ext>
            </p:extLst>
          </p:nvPr>
        </p:nvGraphicFramePr>
        <p:xfrm>
          <a:off x="8421763" y="3717921"/>
          <a:ext cx="1025561" cy="2429600"/>
        </p:xfrm>
        <a:graphic>
          <a:graphicData uri="http://schemas.openxmlformats.org/drawingml/2006/table">
            <a:tbl>
              <a:tblPr firstRow="1" bandRow="1">
                <a:tableStyleId>{2D5ABB26-0587-4C30-8999-92F81FD0307C}</a:tableStyleId>
              </a:tblPr>
              <a:tblGrid>
                <a:gridCol w="1025561">
                  <a:extLst>
                    <a:ext uri="{9D8B030D-6E8A-4147-A177-3AD203B41FA5}">
                      <a16:colId xmlns:a16="http://schemas.microsoft.com/office/drawing/2014/main" val="2612974579"/>
                    </a:ext>
                  </a:extLst>
                </a:gridCol>
              </a:tblGrid>
              <a:tr h="485920">
                <a:tc>
                  <a:txBody>
                    <a:bodyPr/>
                    <a:lstStyle/>
                    <a:p>
                      <a:pPr algn="r" fontAlgn="ctr">
                        <a:buNone/>
                      </a:pPr>
                      <a:r>
                        <a:rPr lang="en-US" altLang="ja-JP" sz="1400" b="0" i="0" u="none" strike="noStrike" dirty="0">
                          <a:solidFill>
                            <a:srgbClr val="000000"/>
                          </a:solidFill>
                          <a:effectLst/>
                          <a:latin typeface="+mn-ea"/>
                          <a:ea typeface="+mn-ea"/>
                        </a:rPr>
                        <a:t>27.5% </a:t>
                      </a:r>
                    </a:p>
                  </a:txBody>
                  <a:tcPr marL="7620" marR="7620" marT="7620" marB="0" anchor="ctr"/>
                </a:tc>
                <a:extLst>
                  <a:ext uri="{0D108BD9-81ED-4DB2-BD59-A6C34878D82A}">
                    <a16:rowId xmlns:a16="http://schemas.microsoft.com/office/drawing/2014/main" val="2974081818"/>
                  </a:ext>
                </a:extLst>
              </a:tr>
              <a:tr h="485920">
                <a:tc>
                  <a:txBody>
                    <a:bodyPr/>
                    <a:lstStyle/>
                    <a:p>
                      <a:pPr algn="r" fontAlgn="ctr">
                        <a:buNone/>
                      </a:pPr>
                      <a:r>
                        <a:rPr lang="en-US" altLang="ja-JP" sz="1400" b="0" i="0" u="none" strike="noStrike" dirty="0">
                          <a:solidFill>
                            <a:srgbClr val="000000"/>
                          </a:solidFill>
                          <a:effectLst/>
                          <a:latin typeface="+mn-ea"/>
                          <a:ea typeface="+mn-ea"/>
                        </a:rPr>
                        <a:t>25.4% </a:t>
                      </a:r>
                    </a:p>
                  </a:txBody>
                  <a:tcPr marL="7620" marR="7620" marT="7620" marB="0" anchor="ctr"/>
                </a:tc>
                <a:extLst>
                  <a:ext uri="{0D108BD9-81ED-4DB2-BD59-A6C34878D82A}">
                    <a16:rowId xmlns:a16="http://schemas.microsoft.com/office/drawing/2014/main" val="842061975"/>
                  </a:ext>
                </a:extLst>
              </a:tr>
              <a:tr h="485920">
                <a:tc>
                  <a:txBody>
                    <a:bodyPr/>
                    <a:lstStyle/>
                    <a:p>
                      <a:pPr algn="r" fontAlgn="ctr">
                        <a:buNone/>
                      </a:pPr>
                      <a:r>
                        <a:rPr lang="en-US" altLang="ja-JP" sz="1400" b="0" i="0" u="none" strike="noStrike" dirty="0">
                          <a:solidFill>
                            <a:srgbClr val="000000"/>
                          </a:solidFill>
                          <a:effectLst/>
                          <a:latin typeface="+mn-ea"/>
                          <a:ea typeface="+mn-ea"/>
                        </a:rPr>
                        <a:t>15.3% </a:t>
                      </a:r>
                    </a:p>
                  </a:txBody>
                  <a:tcPr marL="7620" marR="7620" marT="7620" marB="0" anchor="ctr"/>
                </a:tc>
                <a:extLst>
                  <a:ext uri="{0D108BD9-81ED-4DB2-BD59-A6C34878D82A}">
                    <a16:rowId xmlns:a16="http://schemas.microsoft.com/office/drawing/2014/main" val="1218163527"/>
                  </a:ext>
                </a:extLst>
              </a:tr>
              <a:tr h="485920">
                <a:tc>
                  <a:txBody>
                    <a:bodyPr/>
                    <a:lstStyle/>
                    <a:p>
                      <a:pPr algn="r" fontAlgn="ctr">
                        <a:buNone/>
                      </a:pPr>
                      <a:r>
                        <a:rPr lang="en-US" altLang="ja-JP" sz="1400" b="0" i="0" u="none" strike="noStrike" dirty="0">
                          <a:solidFill>
                            <a:srgbClr val="000000"/>
                          </a:solidFill>
                          <a:effectLst/>
                          <a:latin typeface="+mn-ea"/>
                          <a:ea typeface="+mn-ea"/>
                        </a:rPr>
                        <a:t>13.6% </a:t>
                      </a:r>
                    </a:p>
                  </a:txBody>
                  <a:tcPr marL="7620" marR="7620" marT="7620" marB="0" anchor="ctr"/>
                </a:tc>
                <a:extLst>
                  <a:ext uri="{0D108BD9-81ED-4DB2-BD59-A6C34878D82A}">
                    <a16:rowId xmlns:a16="http://schemas.microsoft.com/office/drawing/2014/main" val="790187639"/>
                  </a:ext>
                </a:extLst>
              </a:tr>
              <a:tr h="485920">
                <a:tc>
                  <a:txBody>
                    <a:bodyPr/>
                    <a:lstStyle/>
                    <a:p>
                      <a:pPr algn="r" fontAlgn="ctr">
                        <a:buNone/>
                      </a:pPr>
                      <a:r>
                        <a:rPr lang="en-US" altLang="ja-JP" sz="1400" b="0" i="0" u="none" strike="noStrike" dirty="0">
                          <a:solidFill>
                            <a:srgbClr val="000000"/>
                          </a:solidFill>
                          <a:effectLst/>
                          <a:latin typeface="+mn-ea"/>
                          <a:ea typeface="+mn-ea"/>
                        </a:rPr>
                        <a:t>13.4% </a:t>
                      </a:r>
                    </a:p>
                  </a:txBody>
                  <a:tcPr marL="7620" marR="7620" marT="7620" marB="0" anchor="ctr"/>
                </a:tc>
                <a:extLst>
                  <a:ext uri="{0D108BD9-81ED-4DB2-BD59-A6C34878D82A}">
                    <a16:rowId xmlns:a16="http://schemas.microsoft.com/office/drawing/2014/main" val="3066744330"/>
                  </a:ext>
                </a:extLst>
              </a:tr>
            </a:tbl>
          </a:graphicData>
        </a:graphic>
      </p:graphicFrame>
      <p:sp>
        <p:nvSpPr>
          <p:cNvPr id="12" name="テキスト ボックス 11">
            <a:extLst>
              <a:ext uri="{FF2B5EF4-FFF2-40B4-BE49-F238E27FC236}">
                <a16:creationId xmlns:a16="http://schemas.microsoft.com/office/drawing/2014/main" id="{27C0307B-AE75-1FAD-3A3D-E57A8F7DF27F}"/>
              </a:ext>
            </a:extLst>
          </p:cNvPr>
          <p:cNvSpPr txBox="1"/>
          <p:nvPr/>
        </p:nvSpPr>
        <p:spPr>
          <a:xfrm>
            <a:off x="8776092" y="3027055"/>
            <a:ext cx="845584" cy="738664"/>
          </a:xfrm>
          <a:prstGeom prst="rect">
            <a:avLst/>
          </a:prstGeom>
          <a:noFill/>
        </p:spPr>
        <p:txBody>
          <a:bodyPr wrap="square" rtlCol="0">
            <a:spAutoFit/>
          </a:bodyPr>
          <a:lstStyle/>
          <a:p>
            <a:r>
              <a:rPr kumimoji="1" lang="ja-JP" altLang="en-US" sz="1400" i="1" dirty="0"/>
              <a:t>食べたことがある計</a:t>
            </a:r>
          </a:p>
        </p:txBody>
      </p:sp>
      <p:sp>
        <p:nvSpPr>
          <p:cNvPr id="5" name="テキスト ボックス 1">
            <a:extLst>
              <a:ext uri="{FF2B5EF4-FFF2-40B4-BE49-F238E27FC236}">
                <a16:creationId xmlns:a16="http://schemas.microsoft.com/office/drawing/2014/main" id="{7B138C9A-ED56-6707-CCB3-832CB586F8A7}"/>
              </a:ext>
            </a:extLst>
          </p:cNvPr>
          <p:cNvSpPr txBox="1"/>
          <p:nvPr/>
        </p:nvSpPr>
        <p:spPr>
          <a:xfrm>
            <a:off x="8518406" y="2564535"/>
            <a:ext cx="1094895" cy="269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a:t>
            </a:r>
            <a:r>
              <a:rPr lang="en-US" altLang="ja-JP" kern="1200" dirty="0">
                <a:solidFill>
                  <a:schemeClr val="tx1">
                    <a:lumMod val="75000"/>
                    <a:lumOff val="25000"/>
                  </a:schemeClr>
                </a:solidFill>
              </a:rPr>
              <a:t>425</a:t>
            </a:r>
            <a:r>
              <a:rPr lang="ja-JP" altLang="en-US" sz="1100" kern="1200" dirty="0">
                <a:solidFill>
                  <a:schemeClr val="tx1">
                    <a:lumMod val="75000"/>
                    <a:lumOff val="25000"/>
                  </a:schemeClr>
                </a:solidFill>
              </a:rPr>
              <a:t>）</a:t>
            </a:r>
          </a:p>
        </p:txBody>
      </p:sp>
    </p:spTree>
    <p:extLst>
      <p:ext uri="{BB962C8B-B14F-4D97-AF65-F5344CB8AC3E}">
        <p14:creationId xmlns:p14="http://schemas.microsoft.com/office/powerpoint/2010/main" val="203545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9ABD5AA-1792-6DD2-AD59-F37A287E6DB4}"/>
              </a:ext>
            </a:extLst>
          </p:cNvPr>
          <p:cNvSpPr>
            <a:spLocks noGrp="1"/>
          </p:cNvSpPr>
          <p:nvPr>
            <p:ph type="sldNum" sz="quarter" idx="4"/>
          </p:nvPr>
        </p:nvSpPr>
        <p:spPr/>
        <p:txBody>
          <a:bodyPr/>
          <a:lstStyle/>
          <a:p>
            <a:fld id="{A68047F7-9AF9-6C4F-A8BE-056EFB38D83D}" type="slidenum">
              <a:rPr lang="ja-JP" altLang="en-US" smtClean="0"/>
              <a:pPr/>
              <a:t>6</a:t>
            </a:fld>
            <a:endParaRPr lang="ja-JP" altLang="en-US" dirty="0"/>
          </a:p>
        </p:txBody>
      </p:sp>
      <p:sp>
        <p:nvSpPr>
          <p:cNvPr id="3" name="テキスト プレースホルダー 2">
            <a:extLst>
              <a:ext uri="{FF2B5EF4-FFF2-40B4-BE49-F238E27FC236}">
                <a16:creationId xmlns:a16="http://schemas.microsoft.com/office/drawing/2014/main" id="{48DA5040-9D95-2B18-4A3E-40177DD9C74A}"/>
              </a:ext>
            </a:extLst>
          </p:cNvPr>
          <p:cNvSpPr>
            <a:spLocks noGrp="1"/>
          </p:cNvSpPr>
          <p:nvPr>
            <p:ph type="body" sz="quarter" idx="10"/>
          </p:nvPr>
        </p:nvSpPr>
        <p:spPr/>
        <p:txBody>
          <a:bodyPr/>
          <a:lstStyle/>
          <a:p>
            <a:r>
              <a:rPr kumimoji="1" lang="ja-JP" altLang="en-US" dirty="0"/>
              <a:t>こんにゃくの好き・嫌い</a:t>
            </a:r>
          </a:p>
        </p:txBody>
      </p:sp>
      <p:sp>
        <p:nvSpPr>
          <p:cNvPr id="4" name="テキスト プレースホルダー 3">
            <a:extLst>
              <a:ext uri="{FF2B5EF4-FFF2-40B4-BE49-F238E27FC236}">
                <a16:creationId xmlns:a16="http://schemas.microsoft.com/office/drawing/2014/main" id="{5BD66AE0-065F-577A-8067-AA8D5CA7838F}"/>
              </a:ext>
            </a:extLst>
          </p:cNvPr>
          <p:cNvSpPr>
            <a:spLocks noGrp="1"/>
          </p:cNvSpPr>
          <p:nvPr>
            <p:ph type="body" sz="quarter" idx="11"/>
          </p:nvPr>
        </p:nvSpPr>
        <p:spPr>
          <a:xfrm>
            <a:off x="496888" y="1089598"/>
            <a:ext cx="8912225" cy="1036914"/>
          </a:xfrm>
        </p:spPr>
        <p:txBody>
          <a:bodyPr/>
          <a:lstStyle/>
          <a:p>
            <a:r>
              <a:rPr kumimoji="1" lang="ja-JP" altLang="en-US" dirty="0"/>
              <a:t>アメリカでは、好き計（好き＋どちらかというと好き）の比率が</a:t>
            </a:r>
            <a:r>
              <a:rPr kumimoji="1" lang="en-US" altLang="ja-JP" dirty="0"/>
              <a:t>86.4%</a:t>
            </a:r>
            <a:r>
              <a:rPr lang="ja-JP" altLang="en-US" dirty="0"/>
              <a:t>、フランスでは</a:t>
            </a:r>
            <a:r>
              <a:rPr lang="en-US" altLang="ja-JP" dirty="0"/>
              <a:t>64.4</a:t>
            </a:r>
            <a:r>
              <a:rPr lang="ja-JP" altLang="en-US" dirty="0"/>
              <a:t>％となった。</a:t>
            </a:r>
            <a:endParaRPr lang="en-US" altLang="ja-JP" dirty="0"/>
          </a:p>
        </p:txBody>
      </p:sp>
      <p:graphicFrame>
        <p:nvGraphicFramePr>
          <p:cNvPr id="5" name="グラフ 4">
            <a:extLst>
              <a:ext uri="{FF2B5EF4-FFF2-40B4-BE49-F238E27FC236}">
                <a16:creationId xmlns:a16="http://schemas.microsoft.com/office/drawing/2014/main" id="{A802B47A-DD8C-C33D-5B1D-20DB6A1CCB90}"/>
              </a:ext>
            </a:extLst>
          </p:cNvPr>
          <p:cNvGraphicFramePr/>
          <p:nvPr>
            <p:extLst>
              <p:ext uri="{D42A27DB-BD31-4B8C-83A1-F6EECF244321}">
                <p14:modId xmlns:p14="http://schemas.microsoft.com/office/powerpoint/2010/main" val="2945651208"/>
              </p:ext>
            </p:extLst>
          </p:nvPr>
        </p:nvGraphicFramePr>
        <p:xfrm>
          <a:off x="420074" y="1746849"/>
          <a:ext cx="9065852" cy="3917666"/>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8F39D96E-F076-AE9B-7406-AB9E4978559C}"/>
              </a:ext>
            </a:extLst>
          </p:cNvPr>
          <p:cNvSpPr txBox="1"/>
          <p:nvPr/>
        </p:nvSpPr>
        <p:spPr>
          <a:xfrm>
            <a:off x="2743200" y="674300"/>
            <a:ext cx="6695440" cy="276999"/>
          </a:xfrm>
          <a:prstGeom prst="rect">
            <a:avLst/>
          </a:prstGeom>
          <a:noFill/>
        </p:spPr>
        <p:txBody>
          <a:bodyPr wrap="square" rtlCol="0">
            <a:spAutoFit/>
          </a:bodyPr>
          <a:lstStyle/>
          <a:p>
            <a:pPr algn="r"/>
            <a:r>
              <a:rPr lang="ja-JP" altLang="en-US" sz="1200" dirty="0">
                <a:solidFill>
                  <a:schemeClr val="tx1">
                    <a:lumMod val="75000"/>
                    <a:lumOff val="25000"/>
                  </a:schemeClr>
                </a:solidFill>
              </a:rPr>
              <a:t>＊ゼリー以外のこんにゃく喫食経験がある人が対象</a:t>
            </a:r>
            <a:endParaRPr kumimoji="1" lang="ja-JP" sz="1200" noProof="0" dirty="0">
              <a:solidFill>
                <a:schemeClr val="tx1">
                  <a:lumMod val="75000"/>
                  <a:lumOff val="25000"/>
                </a:schemeClr>
              </a:solidFill>
            </a:endParaRPr>
          </a:p>
        </p:txBody>
      </p:sp>
    </p:spTree>
    <p:extLst>
      <p:ext uri="{BB962C8B-B14F-4D97-AF65-F5344CB8AC3E}">
        <p14:creationId xmlns:p14="http://schemas.microsoft.com/office/powerpoint/2010/main" val="181322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583F91-F0E5-62CD-58C2-0CEAA784DA51}"/>
              </a:ext>
            </a:extLst>
          </p:cNvPr>
          <p:cNvSpPr>
            <a:spLocks noGrp="1"/>
          </p:cNvSpPr>
          <p:nvPr>
            <p:ph type="sldNum" sz="quarter" idx="4"/>
          </p:nvPr>
        </p:nvSpPr>
        <p:spPr/>
        <p:txBody>
          <a:bodyPr/>
          <a:lstStyle/>
          <a:p>
            <a:fld id="{A68047F7-9AF9-6C4F-A8BE-056EFB38D83D}" type="slidenum">
              <a:rPr lang="en-US" altLang="ja-JP" noProof="0" smtClean="0"/>
              <a:pPr/>
              <a:t>7</a:t>
            </a:fld>
            <a:endParaRPr lang="ja-JP" noProof="0" dirty="0"/>
          </a:p>
        </p:txBody>
      </p:sp>
      <p:sp>
        <p:nvSpPr>
          <p:cNvPr id="4" name="テキスト プレースホルダー 3">
            <a:extLst>
              <a:ext uri="{FF2B5EF4-FFF2-40B4-BE49-F238E27FC236}">
                <a16:creationId xmlns:a16="http://schemas.microsoft.com/office/drawing/2014/main" id="{86E51733-0FE5-20F7-18F8-655112740FB3}"/>
              </a:ext>
            </a:extLst>
          </p:cNvPr>
          <p:cNvSpPr>
            <a:spLocks noGrp="1"/>
          </p:cNvSpPr>
          <p:nvPr>
            <p:ph type="body" sz="quarter" idx="10"/>
          </p:nvPr>
        </p:nvSpPr>
        <p:spPr/>
        <p:txBody>
          <a:bodyPr/>
          <a:lstStyle/>
          <a:p>
            <a:r>
              <a:rPr lang="ja-JP" altLang="en-US" noProof="0" dirty="0"/>
              <a:t>こんにゃくを知った時期、食べたきっかけ（アメリカ）</a:t>
            </a:r>
            <a:endParaRPr lang="ja-JP" noProof="0" dirty="0"/>
          </a:p>
        </p:txBody>
      </p:sp>
      <p:sp>
        <p:nvSpPr>
          <p:cNvPr id="5" name="テキスト プレースホルダー 4">
            <a:extLst>
              <a:ext uri="{FF2B5EF4-FFF2-40B4-BE49-F238E27FC236}">
                <a16:creationId xmlns:a16="http://schemas.microsoft.com/office/drawing/2014/main" id="{19F31B61-5CEB-473E-DB90-F2AFAB73863D}"/>
              </a:ext>
            </a:extLst>
          </p:cNvPr>
          <p:cNvSpPr>
            <a:spLocks noGrp="1"/>
          </p:cNvSpPr>
          <p:nvPr>
            <p:ph type="body" sz="quarter" idx="11"/>
          </p:nvPr>
        </p:nvSpPr>
        <p:spPr>
          <a:xfrm>
            <a:off x="496888" y="1089598"/>
            <a:ext cx="8941752" cy="889747"/>
          </a:xfrm>
        </p:spPr>
        <p:txBody>
          <a:bodyPr>
            <a:normAutofit/>
          </a:bodyPr>
          <a:lstStyle/>
          <a:p>
            <a:r>
              <a:rPr lang="ja-JP" altLang="en-US" noProof="0" dirty="0"/>
              <a:t>こんにゃくを知った時期は「</a:t>
            </a:r>
            <a:r>
              <a:rPr lang="en-US" altLang="ja-JP" noProof="0" dirty="0"/>
              <a:t>2010</a:t>
            </a:r>
            <a:r>
              <a:rPr lang="ja-JP" altLang="en-US" noProof="0" dirty="0"/>
              <a:t>～</a:t>
            </a:r>
            <a:r>
              <a:rPr lang="en-US" altLang="ja-JP" noProof="0" dirty="0"/>
              <a:t>2019</a:t>
            </a:r>
            <a:r>
              <a:rPr lang="ja-JP" altLang="en-US" noProof="0" dirty="0"/>
              <a:t>年」が</a:t>
            </a:r>
            <a:r>
              <a:rPr lang="en-US" altLang="ja-JP" noProof="0" dirty="0"/>
              <a:t>4</a:t>
            </a:r>
            <a:r>
              <a:rPr lang="ja-JP" altLang="en-US" noProof="0" dirty="0"/>
              <a:t>割、「</a:t>
            </a:r>
            <a:r>
              <a:rPr lang="en-US" altLang="ja-JP" noProof="0" dirty="0"/>
              <a:t>2020</a:t>
            </a:r>
            <a:r>
              <a:rPr lang="ja-JP" altLang="en-US" noProof="0" dirty="0"/>
              <a:t>年以降」が</a:t>
            </a:r>
            <a:r>
              <a:rPr lang="en-US" altLang="ja-JP" noProof="0" dirty="0"/>
              <a:t>3</a:t>
            </a:r>
            <a:r>
              <a:rPr lang="ja-JP" altLang="en-US" noProof="0" dirty="0"/>
              <a:t>割強。</a:t>
            </a:r>
            <a:endParaRPr lang="en-US" altLang="ja-JP" noProof="0" dirty="0"/>
          </a:p>
          <a:p>
            <a:r>
              <a:rPr lang="ja-JP" altLang="en-US" dirty="0"/>
              <a:t>食べたきっかけは、「家族や友人から教えてもらった」（</a:t>
            </a:r>
            <a:r>
              <a:rPr lang="en-US" altLang="ja-JP" dirty="0"/>
              <a:t>62.9</a:t>
            </a:r>
            <a:r>
              <a:rPr lang="ja-JP" altLang="en-US" dirty="0"/>
              <a:t>％）が最も多く、「アメリカの日本食レストランで食べた」（</a:t>
            </a:r>
            <a:r>
              <a:rPr lang="en-US" altLang="ja-JP" dirty="0"/>
              <a:t>42.4</a:t>
            </a:r>
            <a:r>
              <a:rPr lang="ja-JP" altLang="en-US" dirty="0"/>
              <a:t>％）、「スーパーやイベントで試食・販売していた」（</a:t>
            </a:r>
            <a:r>
              <a:rPr lang="en-US" altLang="ja-JP" dirty="0"/>
              <a:t>35.6</a:t>
            </a:r>
            <a:r>
              <a:rPr lang="ja-JP" altLang="en-US" dirty="0"/>
              <a:t>％）と続いた。</a:t>
            </a:r>
            <a:endParaRPr lang="ja-JP" noProof="0" dirty="0"/>
          </a:p>
        </p:txBody>
      </p:sp>
      <p:graphicFrame>
        <p:nvGraphicFramePr>
          <p:cNvPr id="6" name="グラフ 5">
            <a:extLst>
              <a:ext uri="{FF2B5EF4-FFF2-40B4-BE49-F238E27FC236}">
                <a16:creationId xmlns:a16="http://schemas.microsoft.com/office/drawing/2014/main" id="{C19778A2-5C2A-75AE-77C7-9D45A8156F4C}"/>
              </a:ext>
            </a:extLst>
          </p:cNvPr>
          <p:cNvGraphicFramePr/>
          <p:nvPr>
            <p:extLst>
              <p:ext uri="{D42A27DB-BD31-4B8C-83A1-F6EECF244321}">
                <p14:modId xmlns:p14="http://schemas.microsoft.com/office/powerpoint/2010/main" val="262487293"/>
              </p:ext>
            </p:extLst>
          </p:nvPr>
        </p:nvGraphicFramePr>
        <p:xfrm>
          <a:off x="-520383" y="2344469"/>
          <a:ext cx="5586010" cy="35359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14535638-9643-BC40-6D84-475C47B31745}"/>
              </a:ext>
            </a:extLst>
          </p:cNvPr>
          <p:cNvGraphicFramePr/>
          <p:nvPr>
            <p:extLst>
              <p:ext uri="{D42A27DB-BD31-4B8C-83A1-F6EECF244321}">
                <p14:modId xmlns:p14="http://schemas.microsoft.com/office/powerpoint/2010/main" val="346225633"/>
              </p:ext>
            </p:extLst>
          </p:nvPr>
        </p:nvGraphicFramePr>
        <p:xfrm>
          <a:off x="4449337" y="1839951"/>
          <a:ext cx="5334000" cy="4544986"/>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
            <a:extLst>
              <a:ext uri="{FF2B5EF4-FFF2-40B4-BE49-F238E27FC236}">
                <a16:creationId xmlns:a16="http://schemas.microsoft.com/office/drawing/2014/main" id="{20D996AC-6E3E-943A-0D23-10485AAD9244}"/>
              </a:ext>
            </a:extLst>
          </p:cNvPr>
          <p:cNvSpPr txBox="1"/>
          <p:nvPr/>
        </p:nvSpPr>
        <p:spPr>
          <a:xfrm>
            <a:off x="3089708" y="5974588"/>
            <a:ext cx="1094895" cy="269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n=132</a:t>
            </a:r>
            <a:r>
              <a:rPr lang="ja-JP" altLang="en-US" sz="1100" kern="1200" dirty="0">
                <a:solidFill>
                  <a:schemeClr val="tx1">
                    <a:lumMod val="75000"/>
                    <a:lumOff val="25000"/>
                  </a:schemeClr>
                </a:solidFill>
              </a:rPr>
              <a:t>）</a:t>
            </a:r>
          </a:p>
        </p:txBody>
      </p:sp>
      <p:sp>
        <p:nvSpPr>
          <p:cNvPr id="13" name="テキスト ボックス 1">
            <a:extLst>
              <a:ext uri="{FF2B5EF4-FFF2-40B4-BE49-F238E27FC236}">
                <a16:creationId xmlns:a16="http://schemas.microsoft.com/office/drawing/2014/main" id="{C004D29C-85EF-7755-8E12-42E5F101D93A}"/>
              </a:ext>
            </a:extLst>
          </p:cNvPr>
          <p:cNvSpPr txBox="1"/>
          <p:nvPr/>
        </p:nvSpPr>
        <p:spPr>
          <a:xfrm>
            <a:off x="8606875" y="5974588"/>
            <a:ext cx="1094895" cy="269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n=132</a:t>
            </a:r>
            <a:r>
              <a:rPr lang="ja-JP" altLang="en-US" sz="1100" kern="1200" dirty="0">
                <a:solidFill>
                  <a:schemeClr val="tx1">
                    <a:lumMod val="75000"/>
                    <a:lumOff val="25000"/>
                  </a:schemeClr>
                </a:solidFill>
              </a:rPr>
              <a:t>）</a:t>
            </a:r>
          </a:p>
        </p:txBody>
      </p:sp>
    </p:spTree>
    <p:extLst>
      <p:ext uri="{BB962C8B-B14F-4D97-AF65-F5344CB8AC3E}">
        <p14:creationId xmlns:p14="http://schemas.microsoft.com/office/powerpoint/2010/main" val="2135612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06F86-8600-C48F-DD72-F65D94EA8D4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1FD134F-6CAA-8701-465D-A5E9B810ED34}"/>
              </a:ext>
            </a:extLst>
          </p:cNvPr>
          <p:cNvSpPr>
            <a:spLocks noGrp="1"/>
          </p:cNvSpPr>
          <p:nvPr>
            <p:ph type="sldNum" sz="quarter" idx="4"/>
          </p:nvPr>
        </p:nvSpPr>
        <p:spPr/>
        <p:txBody>
          <a:bodyPr/>
          <a:lstStyle/>
          <a:p>
            <a:fld id="{A68047F7-9AF9-6C4F-A8BE-056EFB38D83D}" type="slidenum">
              <a:rPr lang="en-US" altLang="ja-JP" noProof="0" smtClean="0"/>
              <a:pPr/>
              <a:t>8</a:t>
            </a:fld>
            <a:endParaRPr lang="ja-JP" noProof="0" dirty="0"/>
          </a:p>
        </p:txBody>
      </p:sp>
      <p:sp>
        <p:nvSpPr>
          <p:cNvPr id="4" name="テキスト プレースホルダー 3">
            <a:extLst>
              <a:ext uri="{FF2B5EF4-FFF2-40B4-BE49-F238E27FC236}">
                <a16:creationId xmlns:a16="http://schemas.microsoft.com/office/drawing/2014/main" id="{88640378-3EEE-C67D-C1B9-B9B6D16EBA50}"/>
              </a:ext>
            </a:extLst>
          </p:cNvPr>
          <p:cNvSpPr>
            <a:spLocks noGrp="1"/>
          </p:cNvSpPr>
          <p:nvPr>
            <p:ph type="body" sz="quarter" idx="10"/>
          </p:nvPr>
        </p:nvSpPr>
        <p:spPr/>
        <p:txBody>
          <a:bodyPr/>
          <a:lstStyle/>
          <a:p>
            <a:r>
              <a:rPr lang="ja-JP" altLang="en-US" noProof="0" dirty="0"/>
              <a:t>こんにゃくを知った時期、食べたきっかけ（フランス）</a:t>
            </a:r>
            <a:endParaRPr lang="ja-JP" noProof="0" dirty="0"/>
          </a:p>
        </p:txBody>
      </p:sp>
      <p:sp>
        <p:nvSpPr>
          <p:cNvPr id="5" name="テキスト プレースホルダー 4">
            <a:extLst>
              <a:ext uri="{FF2B5EF4-FFF2-40B4-BE49-F238E27FC236}">
                <a16:creationId xmlns:a16="http://schemas.microsoft.com/office/drawing/2014/main" id="{D9011BCF-1E88-0FA6-8493-5BF8979596DD}"/>
              </a:ext>
            </a:extLst>
          </p:cNvPr>
          <p:cNvSpPr>
            <a:spLocks noGrp="1"/>
          </p:cNvSpPr>
          <p:nvPr>
            <p:ph type="body" sz="quarter" idx="11"/>
          </p:nvPr>
        </p:nvSpPr>
        <p:spPr>
          <a:xfrm>
            <a:off x="496888" y="1089598"/>
            <a:ext cx="9104312" cy="889747"/>
          </a:xfrm>
        </p:spPr>
        <p:txBody>
          <a:bodyPr>
            <a:normAutofit/>
          </a:bodyPr>
          <a:lstStyle/>
          <a:p>
            <a:r>
              <a:rPr lang="ja-JP" altLang="en-US" dirty="0"/>
              <a:t>こんにゃくを知った時期は「</a:t>
            </a:r>
            <a:r>
              <a:rPr lang="en-US" altLang="ja-JP" dirty="0"/>
              <a:t>2010</a:t>
            </a:r>
            <a:r>
              <a:rPr lang="ja-JP" altLang="en-US" dirty="0"/>
              <a:t>～</a:t>
            </a:r>
            <a:r>
              <a:rPr lang="en-US" altLang="ja-JP" dirty="0"/>
              <a:t>2019</a:t>
            </a:r>
            <a:r>
              <a:rPr lang="ja-JP" altLang="en-US" dirty="0"/>
              <a:t>年」が</a:t>
            </a:r>
            <a:r>
              <a:rPr lang="en-US" altLang="ja-JP" dirty="0"/>
              <a:t>3</a:t>
            </a:r>
            <a:r>
              <a:rPr lang="ja-JP" altLang="en-US" dirty="0"/>
              <a:t>割、「</a:t>
            </a:r>
            <a:r>
              <a:rPr lang="en-US" altLang="ja-JP" dirty="0"/>
              <a:t>2020</a:t>
            </a:r>
            <a:r>
              <a:rPr lang="ja-JP" altLang="en-US" dirty="0"/>
              <a:t>年以降」が</a:t>
            </a:r>
            <a:r>
              <a:rPr lang="en-US" altLang="ja-JP" dirty="0"/>
              <a:t>4</a:t>
            </a:r>
            <a:r>
              <a:rPr lang="ja-JP" altLang="en-US" dirty="0"/>
              <a:t>割でアメリカよりやや遅い。</a:t>
            </a:r>
            <a:endParaRPr lang="en-US" altLang="ja-JP" dirty="0"/>
          </a:p>
          <a:p>
            <a:r>
              <a:rPr lang="ja-JP" altLang="en-US" noProof="0" dirty="0"/>
              <a:t>食べたきっかけの順位はアメリカと大きな相違はみられず、「家族や友人から教えてもらった」（</a:t>
            </a:r>
            <a:r>
              <a:rPr lang="en-US" altLang="ja-JP" noProof="0" dirty="0"/>
              <a:t>40.7</a:t>
            </a:r>
            <a:r>
              <a:rPr lang="ja-JP" altLang="en-US" noProof="0" dirty="0"/>
              <a:t>％）が</a:t>
            </a:r>
            <a:r>
              <a:rPr lang="en-US" altLang="ja-JP" noProof="0" dirty="0"/>
              <a:t>1</a:t>
            </a:r>
            <a:r>
              <a:rPr lang="ja-JP" altLang="en-US" noProof="0" dirty="0"/>
              <a:t>位だった。</a:t>
            </a:r>
            <a:endParaRPr lang="ja-JP" noProof="0" dirty="0"/>
          </a:p>
        </p:txBody>
      </p:sp>
      <p:graphicFrame>
        <p:nvGraphicFramePr>
          <p:cNvPr id="6" name="グラフ 5">
            <a:extLst>
              <a:ext uri="{FF2B5EF4-FFF2-40B4-BE49-F238E27FC236}">
                <a16:creationId xmlns:a16="http://schemas.microsoft.com/office/drawing/2014/main" id="{E81303CE-05AB-A778-682B-9752B51204A9}"/>
              </a:ext>
            </a:extLst>
          </p:cNvPr>
          <p:cNvGraphicFramePr/>
          <p:nvPr>
            <p:extLst>
              <p:ext uri="{D42A27DB-BD31-4B8C-83A1-F6EECF244321}">
                <p14:modId xmlns:p14="http://schemas.microsoft.com/office/powerpoint/2010/main" val="2886120535"/>
              </p:ext>
            </p:extLst>
          </p:nvPr>
        </p:nvGraphicFramePr>
        <p:xfrm>
          <a:off x="-520383" y="2344469"/>
          <a:ext cx="5586010" cy="35359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908DB0FB-A402-32B0-4C51-AE86917D57A0}"/>
              </a:ext>
            </a:extLst>
          </p:cNvPr>
          <p:cNvGraphicFramePr/>
          <p:nvPr>
            <p:extLst>
              <p:ext uri="{D42A27DB-BD31-4B8C-83A1-F6EECF244321}">
                <p14:modId xmlns:p14="http://schemas.microsoft.com/office/powerpoint/2010/main" val="2017978821"/>
              </p:ext>
            </p:extLst>
          </p:nvPr>
        </p:nvGraphicFramePr>
        <p:xfrm>
          <a:off x="4449337" y="1839951"/>
          <a:ext cx="5334000" cy="4544986"/>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1">
            <a:extLst>
              <a:ext uri="{FF2B5EF4-FFF2-40B4-BE49-F238E27FC236}">
                <a16:creationId xmlns:a16="http://schemas.microsoft.com/office/drawing/2014/main" id="{6858484B-6537-B808-085C-3416359F9D3C}"/>
              </a:ext>
            </a:extLst>
          </p:cNvPr>
          <p:cNvSpPr txBox="1"/>
          <p:nvPr/>
        </p:nvSpPr>
        <p:spPr>
          <a:xfrm>
            <a:off x="3089708" y="5974588"/>
            <a:ext cx="1094895" cy="269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n=135</a:t>
            </a:r>
            <a:r>
              <a:rPr lang="ja-JP" altLang="en-US" sz="1100" kern="1200" dirty="0">
                <a:solidFill>
                  <a:schemeClr val="tx1">
                    <a:lumMod val="75000"/>
                    <a:lumOff val="25000"/>
                  </a:schemeClr>
                </a:solidFill>
              </a:rPr>
              <a:t>）</a:t>
            </a:r>
          </a:p>
        </p:txBody>
      </p:sp>
      <p:sp>
        <p:nvSpPr>
          <p:cNvPr id="7" name="テキスト ボックス 1">
            <a:extLst>
              <a:ext uri="{FF2B5EF4-FFF2-40B4-BE49-F238E27FC236}">
                <a16:creationId xmlns:a16="http://schemas.microsoft.com/office/drawing/2014/main" id="{4C24E0C2-AC1B-BFEE-7799-C592A1B7409D}"/>
              </a:ext>
            </a:extLst>
          </p:cNvPr>
          <p:cNvSpPr txBox="1"/>
          <p:nvPr/>
        </p:nvSpPr>
        <p:spPr>
          <a:xfrm>
            <a:off x="8606875" y="5974588"/>
            <a:ext cx="1094895" cy="269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kern="1200" dirty="0">
                <a:solidFill>
                  <a:schemeClr val="tx1">
                    <a:lumMod val="75000"/>
                    <a:lumOff val="25000"/>
                  </a:schemeClr>
                </a:solidFill>
              </a:rPr>
              <a:t>（</a:t>
            </a:r>
            <a:r>
              <a:rPr lang="en-US" altLang="ja-JP" sz="1100" kern="1200" dirty="0">
                <a:solidFill>
                  <a:schemeClr val="tx1">
                    <a:lumMod val="75000"/>
                    <a:lumOff val="25000"/>
                  </a:schemeClr>
                </a:solidFill>
              </a:rPr>
              <a:t>n=135</a:t>
            </a:r>
            <a:r>
              <a:rPr lang="ja-JP" altLang="en-US" sz="1100" kern="1200" dirty="0">
                <a:solidFill>
                  <a:schemeClr val="tx1">
                    <a:lumMod val="75000"/>
                    <a:lumOff val="25000"/>
                  </a:schemeClr>
                </a:solidFill>
              </a:rPr>
              <a:t>）</a:t>
            </a:r>
          </a:p>
        </p:txBody>
      </p:sp>
    </p:spTree>
    <p:extLst>
      <p:ext uri="{BB962C8B-B14F-4D97-AF65-F5344CB8AC3E}">
        <p14:creationId xmlns:p14="http://schemas.microsoft.com/office/powerpoint/2010/main" val="361636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1A8CC-515D-711A-3020-B7A9C987712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B21DC34-A570-E681-DF7D-E30A5D095AA5}"/>
              </a:ext>
            </a:extLst>
          </p:cNvPr>
          <p:cNvSpPr>
            <a:spLocks noGrp="1"/>
          </p:cNvSpPr>
          <p:nvPr>
            <p:ph type="sldNum" sz="quarter" idx="4"/>
          </p:nvPr>
        </p:nvSpPr>
        <p:spPr/>
        <p:txBody>
          <a:bodyPr/>
          <a:lstStyle/>
          <a:p>
            <a:fld id="{A68047F7-9AF9-6C4F-A8BE-056EFB38D83D}" type="slidenum">
              <a:rPr lang="ja-JP" altLang="en-US" smtClean="0"/>
              <a:pPr/>
              <a:t>9</a:t>
            </a:fld>
            <a:endParaRPr lang="ja-JP" altLang="en-US" dirty="0"/>
          </a:p>
        </p:txBody>
      </p:sp>
      <p:sp>
        <p:nvSpPr>
          <p:cNvPr id="3" name="テキスト プレースホルダー 2">
            <a:extLst>
              <a:ext uri="{FF2B5EF4-FFF2-40B4-BE49-F238E27FC236}">
                <a16:creationId xmlns:a16="http://schemas.microsoft.com/office/drawing/2014/main" id="{42999734-8F63-5AB1-0541-641BC827F930}"/>
              </a:ext>
            </a:extLst>
          </p:cNvPr>
          <p:cNvSpPr>
            <a:spLocks noGrp="1"/>
          </p:cNvSpPr>
          <p:nvPr>
            <p:ph type="body" sz="quarter" idx="10"/>
          </p:nvPr>
        </p:nvSpPr>
        <p:spPr/>
        <p:txBody>
          <a:bodyPr/>
          <a:lstStyle/>
          <a:p>
            <a:r>
              <a:rPr kumimoji="1" lang="ja-JP" altLang="en-US" dirty="0"/>
              <a:t>各こんにゃくの購入頻度（アメリカ）</a:t>
            </a:r>
          </a:p>
        </p:txBody>
      </p:sp>
      <p:sp>
        <p:nvSpPr>
          <p:cNvPr id="4" name="テキスト プレースホルダー 3">
            <a:extLst>
              <a:ext uri="{FF2B5EF4-FFF2-40B4-BE49-F238E27FC236}">
                <a16:creationId xmlns:a16="http://schemas.microsoft.com/office/drawing/2014/main" id="{D8583201-E7A4-CC5A-88DB-59CD0D7075BD}"/>
              </a:ext>
            </a:extLst>
          </p:cNvPr>
          <p:cNvSpPr>
            <a:spLocks noGrp="1"/>
          </p:cNvSpPr>
          <p:nvPr>
            <p:ph type="body" sz="quarter" idx="11"/>
          </p:nvPr>
        </p:nvSpPr>
        <p:spPr>
          <a:xfrm>
            <a:off x="496888" y="1089598"/>
            <a:ext cx="8912225" cy="1036914"/>
          </a:xfrm>
        </p:spPr>
        <p:txBody>
          <a:bodyPr/>
          <a:lstStyle/>
          <a:p>
            <a:r>
              <a:rPr kumimoji="1" lang="ja-JP" altLang="en-US" dirty="0"/>
              <a:t>アメリカでは、板こんにゃくにおいて「月に</a:t>
            </a:r>
            <a:r>
              <a:rPr kumimoji="1" lang="en-US" altLang="ja-JP" dirty="0"/>
              <a:t>1</a:t>
            </a:r>
            <a:r>
              <a:rPr kumimoji="1" lang="ja-JP" altLang="en-US" dirty="0"/>
              <a:t>回程度、またはそれ以上」の比率が</a:t>
            </a:r>
            <a:r>
              <a:rPr kumimoji="1" lang="en-US" altLang="ja-JP" dirty="0"/>
              <a:t>6</a:t>
            </a:r>
            <a:r>
              <a:rPr kumimoji="1" lang="ja-JP" altLang="en-US" dirty="0"/>
              <a:t>割を超えて高かった。</a:t>
            </a:r>
            <a:endParaRPr kumimoji="1" lang="en-US" altLang="ja-JP" dirty="0"/>
          </a:p>
        </p:txBody>
      </p:sp>
      <p:graphicFrame>
        <p:nvGraphicFramePr>
          <p:cNvPr id="5" name="グラフ 4">
            <a:extLst>
              <a:ext uri="{FF2B5EF4-FFF2-40B4-BE49-F238E27FC236}">
                <a16:creationId xmlns:a16="http://schemas.microsoft.com/office/drawing/2014/main" id="{2A39E9BC-39B2-F5F4-9919-841F7A7D26A4}"/>
              </a:ext>
            </a:extLst>
          </p:cNvPr>
          <p:cNvGraphicFramePr/>
          <p:nvPr>
            <p:extLst>
              <p:ext uri="{D42A27DB-BD31-4B8C-83A1-F6EECF244321}">
                <p14:modId xmlns:p14="http://schemas.microsoft.com/office/powerpoint/2010/main" val="2661161"/>
              </p:ext>
            </p:extLst>
          </p:nvPr>
        </p:nvGraphicFramePr>
        <p:xfrm>
          <a:off x="420074" y="1761893"/>
          <a:ext cx="9065852" cy="4338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326698"/>
      </p:ext>
    </p:extLst>
  </p:cSld>
  <p:clrMapOvr>
    <a:masterClrMapping/>
  </p:clrMapOvr>
</p:sld>
</file>

<file path=ppt/theme/theme1.xml><?xml version="1.0" encoding="utf-8"?>
<a:theme xmlns:a="http://schemas.openxmlformats.org/drawingml/2006/main" name="ホワイト">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11823</TotalTime>
  <Words>2353</Words>
  <Application>Microsoft Office PowerPoint</Application>
  <PresentationFormat>A4 210 x 297 mm</PresentationFormat>
  <Paragraphs>242</Paragraphs>
  <Slides>26</Slides>
  <Notes>26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メイリオ</vt:lpstr>
      <vt:lpstr>Arial</vt:lpstr>
      <vt:lpstr>Calibri</vt:lpstr>
      <vt:lpstr>News Gothic MT</vt:lpstr>
      <vt:lpstr>Wingdings</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PPTips.jp</dc:creator>
  <cp:lastModifiedBy>user02</cp:lastModifiedBy>
  <cp:revision>162</cp:revision>
  <dcterms:created xsi:type="dcterms:W3CDTF">2019-03-07T08:19:42Z</dcterms:created>
  <dcterms:modified xsi:type="dcterms:W3CDTF">2025-09-09T01:15:54Z</dcterms:modified>
</cp:coreProperties>
</file>